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1152" r:id="rId3"/>
    <p:sldId id="291" r:id="rId4"/>
    <p:sldId id="1173" r:id="rId5"/>
    <p:sldId id="1188" r:id="rId6"/>
    <p:sldId id="1189" r:id="rId7"/>
    <p:sldId id="1165" r:id="rId8"/>
    <p:sldId id="1166" r:id="rId9"/>
    <p:sldId id="1170" r:id="rId10"/>
    <p:sldId id="1168" r:id="rId11"/>
    <p:sldId id="1179" r:id="rId12"/>
    <p:sldId id="1182" r:id="rId13"/>
    <p:sldId id="1155" r:id="rId14"/>
    <p:sldId id="1203" r:id="rId15"/>
    <p:sldId id="1201" r:id="rId16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F"/>
    <a:srgbClr val="01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556" autoAdjust="0"/>
  </p:normalViewPr>
  <p:slideViewPr>
    <p:cSldViewPr snapToGrid="0">
      <p:cViewPr varScale="1">
        <p:scale>
          <a:sx n="79" d="100"/>
          <a:sy n="79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0819C-F281-4FC6-912E-9A5FA5075E5E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CL"/>
        </a:p>
      </dgm:t>
    </dgm:pt>
    <dgm:pt modelId="{D2C62337-9149-4CB4-AE80-D2AB10F1DDE2}">
      <dgm:prSet phldrT="[Texto]" custT="1"/>
      <dgm:spPr/>
      <dgm:t>
        <a:bodyPr/>
        <a:lstStyle/>
        <a:p>
          <a:r>
            <a:rPr lang="es-CL" sz="1600" b="1" dirty="0">
              <a:latin typeface="Century Gothic" panose="020B0502020202020204" pitchFamily="34" charset="0"/>
            </a:rPr>
            <a:t>Planificación</a:t>
          </a:r>
        </a:p>
      </dgm:t>
    </dgm:pt>
    <dgm:pt modelId="{F53C433C-B90B-47A8-8087-57FA57489549}" type="parTrans" cxnId="{9E5F253C-CABB-4EAA-BFB4-D83A7DA0B75E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282EF5CB-6431-4EDF-A6E7-0360134F6777}" type="sibTrans" cxnId="{9E5F253C-CABB-4EAA-BFB4-D83A7DA0B75E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11160A7C-2979-470D-9967-6002B874E774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Adjudicación de la obra</a:t>
          </a:r>
        </a:p>
      </dgm:t>
    </dgm:pt>
    <dgm:pt modelId="{4744FC2C-C807-4B55-A10D-C42EEC28923E}" type="parTrans" cxnId="{A6192FC5-77DB-443A-83B4-7FD67950F50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39DD7C3A-5896-4F4A-B37A-71223071B9D4}" type="sibTrans" cxnId="{A6192FC5-77DB-443A-83B4-7FD67950F50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3F3881F9-026C-40F8-90AD-036B93B8D1AD}">
      <dgm:prSet phldrT="[Texto]" custT="1"/>
      <dgm:spPr/>
      <dgm:t>
        <a:bodyPr/>
        <a:lstStyle/>
        <a:p>
          <a:r>
            <a:rPr lang="es-CL" sz="1600" b="1" dirty="0">
              <a:latin typeface="Century Gothic" panose="020B0502020202020204" pitchFamily="34" charset="0"/>
            </a:rPr>
            <a:t>Implementación</a:t>
          </a:r>
        </a:p>
      </dgm:t>
    </dgm:pt>
    <dgm:pt modelId="{E90BB428-4676-49EA-A2CD-8F91DCAD5CCD}" type="parTrans" cxnId="{00BFD89B-FE0D-4752-8AAF-E91B6E4ECD18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934C7E95-8286-4AE6-B6BA-9B8DA1353536}" type="sibTrans" cxnId="{00BFD89B-FE0D-4752-8AAF-E91B6E4ECD18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CCD4798E-E06C-4BCE-BF1C-439F51953F9B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Ejecución del plan de trabajo</a:t>
          </a:r>
        </a:p>
      </dgm:t>
    </dgm:pt>
    <dgm:pt modelId="{E6237B6A-EF9C-4B4F-8C6E-5AC19DC005ED}" type="parTrans" cxnId="{AAC79084-C140-4AF2-8D3E-201B6AAAF95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C3D3DA76-1964-4808-920D-04F9369E2073}" type="sibTrans" cxnId="{AAC79084-C140-4AF2-8D3E-201B6AAAF95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81A2149A-C586-46D7-B0F7-DAE14C2344AA}">
      <dgm:prSet phldrT="[Texto]" custT="1"/>
      <dgm:spPr/>
      <dgm:t>
        <a:bodyPr/>
        <a:lstStyle/>
        <a:p>
          <a:pPr algn="l"/>
          <a:r>
            <a:rPr lang="es-CL" sz="1600" b="1" dirty="0">
              <a:latin typeface="Century Gothic" panose="020B0502020202020204" pitchFamily="34" charset="0"/>
            </a:rPr>
            <a:t>Habilitación</a:t>
          </a:r>
        </a:p>
      </dgm:t>
    </dgm:pt>
    <dgm:pt modelId="{D63EBA7E-3D8E-483B-817D-7E6174E9B13F}" type="parTrans" cxnId="{E66266B7-2C89-461A-99D8-85B89B5E6777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C958F2A1-6095-40C3-97FC-F54A4403AA7D}" type="sibTrans" cxnId="{E66266B7-2C89-461A-99D8-85B89B5E6777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9D7475DC-9AC1-4E03-8361-88C819D1D28B}">
      <dgm:prSet phldrT="[Texto]" custT="1"/>
      <dgm:spPr/>
      <dgm:t>
        <a:bodyPr/>
        <a:lstStyle/>
        <a:p>
          <a:pPr algn="l"/>
          <a:r>
            <a:rPr lang="es-CL" sz="1200" dirty="0">
              <a:latin typeface="Century Gothic" panose="020B0502020202020204" pitchFamily="34" charset="0"/>
            </a:rPr>
            <a:t>Recepción Municipal</a:t>
          </a:r>
        </a:p>
      </dgm:t>
    </dgm:pt>
    <dgm:pt modelId="{21C65615-F2CA-46E1-B5FA-F3457E18AE3F}" type="parTrans" cxnId="{CB4747F1-0301-40A3-9428-AAC23503A4D6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A1A5B588-108A-4D42-A884-46C3F590B4D0}" type="sibTrans" cxnId="{CB4747F1-0301-40A3-9428-AAC23503A4D6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6442A5A0-1B04-4446-A2FF-5A9AD7F9CE44}">
      <dgm:prSet phldrT="[Texto]" custT="1"/>
      <dgm:spPr/>
      <dgm:t>
        <a:bodyPr/>
        <a:lstStyle/>
        <a:p>
          <a:r>
            <a:rPr lang="es-CL" sz="1600" b="1" dirty="0">
              <a:latin typeface="Century Gothic" panose="020B0502020202020204" pitchFamily="34" charset="0"/>
            </a:rPr>
            <a:t>Operación Inicial</a:t>
          </a:r>
        </a:p>
        <a:p>
          <a:r>
            <a:rPr lang="es-CL" sz="1200" dirty="0">
              <a:latin typeface="Century Gothic" panose="020B0502020202020204" pitchFamily="34" charset="0"/>
            </a:rPr>
            <a:t>Atención de pacientes </a:t>
          </a:r>
          <a:endParaRPr lang="es-CL" sz="1200" b="1" dirty="0">
            <a:latin typeface="Century Gothic" panose="020B0502020202020204" pitchFamily="34" charset="0"/>
          </a:endParaRPr>
        </a:p>
      </dgm:t>
    </dgm:pt>
    <dgm:pt modelId="{35335FD5-EDA6-478B-A631-9FF7203A2FE0}" type="parTrans" cxnId="{A3B6EFD4-A2A8-452F-A4AA-CB291AF54F4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C355BD0A-08BB-43F4-A716-7EEC84C2D9C7}" type="sibTrans" cxnId="{A3B6EFD4-A2A8-452F-A4AA-CB291AF54F49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24F244B6-FD40-4D5E-AB67-E3599DEE4EC0}">
      <dgm:prSet phldrT="[Texto]" custT="1"/>
      <dgm:spPr/>
      <dgm:t>
        <a:bodyPr/>
        <a:lstStyle/>
        <a:p>
          <a:r>
            <a:rPr lang="es-CL" sz="1600" b="1" dirty="0">
              <a:latin typeface="Century Gothic" panose="020B0502020202020204" pitchFamily="34" charset="0"/>
            </a:rPr>
            <a:t>Transición</a:t>
          </a:r>
        </a:p>
        <a:p>
          <a:r>
            <a:rPr lang="es-CL" sz="1200" dirty="0">
              <a:latin typeface="Century Gothic" panose="020B0502020202020204" pitchFamily="34" charset="0"/>
            </a:rPr>
            <a:t>Operación normal</a:t>
          </a:r>
          <a:endParaRPr lang="es-CL" sz="1200" b="1" dirty="0">
            <a:latin typeface="Century Gothic" panose="020B0502020202020204" pitchFamily="34" charset="0"/>
          </a:endParaRPr>
        </a:p>
      </dgm:t>
    </dgm:pt>
    <dgm:pt modelId="{63BDC78E-EBD1-459E-8ED7-F995898D9DC7}" type="parTrans" cxnId="{66397BC7-2F77-44A6-A270-261BE47033EC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D85E810F-82A8-4ECA-98F4-2F8696A96D09}" type="sibTrans" cxnId="{66397BC7-2F77-44A6-A270-261BE47033EC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E33DB62A-9545-4C7E-BF27-5481FA6F8155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Formación del equipo de PM</a:t>
          </a:r>
        </a:p>
      </dgm:t>
    </dgm:pt>
    <dgm:pt modelId="{DDE6D63B-FA5C-4294-8428-73AF521A6E83}" type="parTrans" cxnId="{EC38859C-A8EC-4A80-AACA-9024C1C19733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F1CB90F6-A1FB-452F-835F-A3906F42A69B}" type="sibTrans" cxnId="{EC38859C-A8EC-4A80-AACA-9024C1C19733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2B84CADD-6890-4ABE-B5BF-25767A6D7FE0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Revisión de EPH</a:t>
          </a:r>
        </a:p>
      </dgm:t>
    </dgm:pt>
    <dgm:pt modelId="{12A7B893-46E0-4B8C-9B23-AD6C710AD17C}" type="parTrans" cxnId="{1C13AC5D-C2EB-436E-95DD-66AABF866F53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8EF8ACF2-AC1A-4451-99CE-9788C45A6AB1}" type="sibTrans" cxnId="{1C13AC5D-C2EB-436E-95DD-66AABF866F53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BEBCB3BC-7E66-4D2D-B5FA-5F4C600E6734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Formulación del plan de trabajo</a:t>
          </a:r>
        </a:p>
      </dgm:t>
    </dgm:pt>
    <dgm:pt modelId="{3BE5E78C-A357-4C58-A498-4D035F548F5F}" type="parTrans" cxnId="{466F490F-BDC1-4A29-AEF5-2DADA510D826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108670A5-0922-40F9-B8B1-BB6ECAA84EDB}" type="sibTrans" cxnId="{466F490F-BDC1-4A29-AEF5-2DADA510D826}">
      <dgm:prSet/>
      <dgm:spPr/>
      <dgm:t>
        <a:bodyPr/>
        <a:lstStyle/>
        <a:p>
          <a:endParaRPr lang="es-CL">
            <a:latin typeface="Century Gothic" panose="020B0502020202020204" pitchFamily="34" charset="0"/>
          </a:endParaRPr>
        </a:p>
      </dgm:t>
    </dgm:pt>
    <dgm:pt modelId="{E6101F5E-A98E-4CC8-97DF-F36F1325A00E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Revisión de planos por equipo local</a:t>
          </a:r>
        </a:p>
      </dgm:t>
    </dgm:pt>
    <dgm:pt modelId="{6540C630-0B3E-4D7C-A463-670F0020E892}" type="parTrans" cxnId="{9DB0C163-703D-4782-8203-B3F1B7E186A8}">
      <dgm:prSet/>
      <dgm:spPr/>
      <dgm:t>
        <a:bodyPr/>
        <a:lstStyle/>
        <a:p>
          <a:endParaRPr lang="es-CL"/>
        </a:p>
      </dgm:t>
    </dgm:pt>
    <dgm:pt modelId="{C993FED2-1233-48DE-A2FA-82005D0545D0}" type="sibTrans" cxnId="{9DB0C163-703D-4782-8203-B3F1B7E186A8}">
      <dgm:prSet/>
      <dgm:spPr/>
      <dgm:t>
        <a:bodyPr/>
        <a:lstStyle/>
        <a:p>
          <a:endParaRPr lang="es-CL"/>
        </a:p>
      </dgm:t>
    </dgm:pt>
    <dgm:pt modelId="{24C93B06-AD86-4B53-88D4-EDBE6CDB940C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Visitas a la obra funcionarios/as, comunidad y SEREMI (cortesía)</a:t>
          </a:r>
        </a:p>
      </dgm:t>
    </dgm:pt>
    <dgm:pt modelId="{6B0CF2A6-91A0-4B82-B162-52E2236F5BD3}" type="parTrans" cxnId="{B58169FB-FFEA-4BAB-A05C-689F290EEFE1}">
      <dgm:prSet/>
      <dgm:spPr/>
      <dgm:t>
        <a:bodyPr/>
        <a:lstStyle/>
        <a:p>
          <a:endParaRPr lang="es-CL"/>
        </a:p>
      </dgm:t>
    </dgm:pt>
    <dgm:pt modelId="{0CA1C68B-8855-456F-8CA3-D82F02CA5F62}" type="sibTrans" cxnId="{B58169FB-FFEA-4BAB-A05C-689F290EEFE1}">
      <dgm:prSet/>
      <dgm:spPr/>
      <dgm:t>
        <a:bodyPr/>
        <a:lstStyle/>
        <a:p>
          <a:endParaRPr lang="es-CL"/>
        </a:p>
      </dgm:t>
    </dgm:pt>
    <dgm:pt modelId="{91AF3D39-5CCF-4DAE-BCDA-94E9344131BA}">
      <dgm:prSet phldrT="[Texto]" custT="1"/>
      <dgm:spPr/>
      <dgm:t>
        <a:bodyPr/>
        <a:lstStyle/>
        <a:p>
          <a:pPr algn="l"/>
          <a:r>
            <a:rPr lang="es-CL" sz="1200" dirty="0">
              <a:latin typeface="Century Gothic" panose="020B0502020202020204" pitchFamily="34" charset="0"/>
            </a:rPr>
            <a:t>Instalación de equipos/equipamiento</a:t>
          </a:r>
        </a:p>
      </dgm:t>
    </dgm:pt>
    <dgm:pt modelId="{ABB05F64-C282-4E4B-81A3-608A7F92C2B8}" type="parTrans" cxnId="{2CCE56FC-F81D-45AA-A9E3-4272EAF25365}">
      <dgm:prSet/>
      <dgm:spPr/>
      <dgm:t>
        <a:bodyPr/>
        <a:lstStyle/>
        <a:p>
          <a:endParaRPr lang="es-CL"/>
        </a:p>
      </dgm:t>
    </dgm:pt>
    <dgm:pt modelId="{64188573-3DB1-4813-8C2E-5584AB66C2C3}" type="sibTrans" cxnId="{2CCE56FC-F81D-45AA-A9E3-4272EAF25365}">
      <dgm:prSet/>
      <dgm:spPr/>
      <dgm:t>
        <a:bodyPr/>
        <a:lstStyle/>
        <a:p>
          <a:endParaRPr lang="es-CL"/>
        </a:p>
      </dgm:t>
    </dgm:pt>
    <dgm:pt modelId="{C4B0A234-66CB-4BD8-9CC5-E961E357A946}">
      <dgm:prSet phldrT="[Texto]" custT="1"/>
      <dgm:spPr/>
      <dgm:t>
        <a:bodyPr/>
        <a:lstStyle/>
        <a:p>
          <a:pPr algn="l"/>
          <a:r>
            <a:rPr lang="es-CL" sz="1200" dirty="0">
              <a:latin typeface="Century Gothic" panose="020B0502020202020204" pitchFamily="34" charset="0"/>
            </a:rPr>
            <a:t>Autorización Sanitaria</a:t>
          </a:r>
        </a:p>
      </dgm:t>
    </dgm:pt>
    <dgm:pt modelId="{2E3CC5BB-8D76-427E-BC59-8454C4AA5CB5}" type="parTrans" cxnId="{1CE3847D-B3DE-4CC2-A9F8-2E8E8C5A6563}">
      <dgm:prSet/>
      <dgm:spPr/>
      <dgm:t>
        <a:bodyPr/>
        <a:lstStyle/>
        <a:p>
          <a:endParaRPr lang="es-CL"/>
        </a:p>
      </dgm:t>
    </dgm:pt>
    <dgm:pt modelId="{5A7F6017-898A-4E76-BFCB-BC4793E04434}" type="sibTrans" cxnId="{1CE3847D-B3DE-4CC2-A9F8-2E8E8C5A6563}">
      <dgm:prSet/>
      <dgm:spPr/>
      <dgm:t>
        <a:bodyPr/>
        <a:lstStyle/>
        <a:p>
          <a:endParaRPr lang="es-CL"/>
        </a:p>
      </dgm:t>
    </dgm:pt>
    <dgm:pt modelId="{7CD58C5C-BA97-4301-B6A6-ABDEA6191E31}">
      <dgm:prSet phldrT="[Texto]" custT="1"/>
      <dgm:spPr/>
      <dgm:t>
        <a:bodyPr/>
        <a:lstStyle/>
        <a:p>
          <a:r>
            <a:rPr lang="es-CL" sz="1600" b="1" dirty="0">
              <a:latin typeface="Century Gothic" panose="020B0502020202020204" pitchFamily="34" charset="0"/>
            </a:rPr>
            <a:t>Traslado</a:t>
          </a:r>
        </a:p>
      </dgm:t>
    </dgm:pt>
    <dgm:pt modelId="{12C56C67-EC26-420A-868E-5EE0DE9CDDCE}" type="parTrans" cxnId="{DC04133F-B325-428F-AD1B-EEDC74FF8254}">
      <dgm:prSet/>
      <dgm:spPr/>
      <dgm:t>
        <a:bodyPr/>
        <a:lstStyle/>
        <a:p>
          <a:endParaRPr lang="es-CL"/>
        </a:p>
      </dgm:t>
    </dgm:pt>
    <dgm:pt modelId="{65286FBE-D678-4DB7-90F9-34087490D480}" type="sibTrans" cxnId="{DC04133F-B325-428F-AD1B-EEDC74FF8254}">
      <dgm:prSet/>
      <dgm:spPr/>
      <dgm:t>
        <a:bodyPr/>
        <a:lstStyle/>
        <a:p>
          <a:endParaRPr lang="es-CL"/>
        </a:p>
      </dgm:t>
    </dgm:pt>
    <dgm:pt modelId="{E0EF81A5-7271-4BDA-880B-DE09B216AA63}">
      <dgm:prSet phldrT="[Texto]" custT="1"/>
      <dgm:spPr/>
      <dgm:t>
        <a:bodyPr/>
        <a:lstStyle/>
        <a:p>
          <a:r>
            <a:rPr lang="es-CL" sz="1200" dirty="0">
              <a:latin typeface="Century Gothic" panose="020B0502020202020204" pitchFamily="34" charset="0"/>
            </a:rPr>
            <a:t>Simulacros de traslados y simulación de atención</a:t>
          </a:r>
        </a:p>
      </dgm:t>
    </dgm:pt>
    <dgm:pt modelId="{91EC070E-B6B9-409D-8F04-1891F12ACC39}" type="parTrans" cxnId="{B83EE2B4-23B9-4B38-9AF7-9A93249913C9}">
      <dgm:prSet/>
      <dgm:spPr/>
      <dgm:t>
        <a:bodyPr/>
        <a:lstStyle/>
        <a:p>
          <a:endParaRPr lang="es-CL"/>
        </a:p>
      </dgm:t>
    </dgm:pt>
    <dgm:pt modelId="{AA412CC9-2161-44E1-8BA6-3F7ED0B79B53}" type="sibTrans" cxnId="{B83EE2B4-23B9-4B38-9AF7-9A93249913C9}">
      <dgm:prSet/>
      <dgm:spPr/>
      <dgm:t>
        <a:bodyPr/>
        <a:lstStyle/>
        <a:p>
          <a:endParaRPr lang="es-CL"/>
        </a:p>
      </dgm:t>
    </dgm:pt>
    <dgm:pt modelId="{F456D428-7AF0-4736-8BCC-41F40664A657}">
      <dgm:prSet phldrT="[Texto]" custT="1"/>
      <dgm:spPr/>
      <dgm:t>
        <a:bodyPr/>
        <a:lstStyle/>
        <a:p>
          <a:r>
            <a:rPr lang="es-CL" sz="1200" b="1" dirty="0">
              <a:latin typeface="Century Gothic" panose="020B0502020202020204" pitchFamily="34" charset="0"/>
            </a:rPr>
            <a:t>Traslado a nuevas dependencias</a:t>
          </a:r>
        </a:p>
      </dgm:t>
    </dgm:pt>
    <dgm:pt modelId="{72E3C495-F622-4CAC-B023-846C0BFEEBD5}" type="parTrans" cxnId="{8AC9D4F2-8800-4C82-8DDE-FCFC3089F220}">
      <dgm:prSet/>
      <dgm:spPr/>
      <dgm:t>
        <a:bodyPr/>
        <a:lstStyle/>
        <a:p>
          <a:endParaRPr lang="es-CL"/>
        </a:p>
      </dgm:t>
    </dgm:pt>
    <dgm:pt modelId="{4EDEB34F-8E1E-432D-AD48-BC9E763B00C3}" type="sibTrans" cxnId="{8AC9D4F2-8800-4C82-8DDE-FCFC3089F220}">
      <dgm:prSet/>
      <dgm:spPr/>
      <dgm:t>
        <a:bodyPr/>
        <a:lstStyle/>
        <a:p>
          <a:endParaRPr lang="es-CL"/>
        </a:p>
      </dgm:t>
    </dgm:pt>
    <dgm:pt modelId="{0FB4E6CB-A908-414E-AE0E-2E3B567488DE}">
      <dgm:prSet phldrT="[Texto]" custT="1"/>
      <dgm:spPr/>
      <dgm:t>
        <a:bodyPr/>
        <a:lstStyle/>
        <a:p>
          <a:pPr algn="l"/>
          <a:r>
            <a:rPr lang="es-CL" sz="1200" dirty="0">
              <a:latin typeface="Century Gothic" panose="020B0502020202020204" pitchFamily="34" charset="0"/>
            </a:rPr>
            <a:t>Capacitaciones</a:t>
          </a:r>
        </a:p>
      </dgm:t>
    </dgm:pt>
    <dgm:pt modelId="{D9FE791F-C9D2-4203-A5E0-8D92D17970E8}" type="parTrans" cxnId="{E224EB39-006F-4EDC-829A-0598307EC4A9}">
      <dgm:prSet/>
      <dgm:spPr/>
      <dgm:t>
        <a:bodyPr/>
        <a:lstStyle/>
        <a:p>
          <a:endParaRPr lang="es-CL"/>
        </a:p>
      </dgm:t>
    </dgm:pt>
    <dgm:pt modelId="{B8003193-911A-43E3-9C84-407017FB7C78}" type="sibTrans" cxnId="{E224EB39-006F-4EDC-829A-0598307EC4A9}">
      <dgm:prSet/>
      <dgm:spPr/>
      <dgm:t>
        <a:bodyPr/>
        <a:lstStyle/>
        <a:p>
          <a:endParaRPr lang="es-CL"/>
        </a:p>
      </dgm:t>
    </dgm:pt>
    <dgm:pt modelId="{1332A16F-74D5-4BF2-A667-777A6270E40A}" type="pres">
      <dgm:prSet presAssocID="{1190819C-F281-4FC6-912E-9A5FA5075E5E}" presName="rootnode" presStyleCnt="0">
        <dgm:presLayoutVars>
          <dgm:chMax/>
          <dgm:chPref/>
          <dgm:dir/>
          <dgm:animLvl val="lvl"/>
        </dgm:presLayoutVars>
      </dgm:prSet>
      <dgm:spPr/>
    </dgm:pt>
    <dgm:pt modelId="{5FA60417-434A-4BC5-A57D-A6168E447FE0}" type="pres">
      <dgm:prSet presAssocID="{D2C62337-9149-4CB4-AE80-D2AB10F1DDE2}" presName="composite" presStyleCnt="0"/>
      <dgm:spPr/>
    </dgm:pt>
    <dgm:pt modelId="{9E44F9D5-620B-41A4-A168-4DE15C090C1A}" type="pres">
      <dgm:prSet presAssocID="{D2C62337-9149-4CB4-AE80-D2AB10F1DDE2}" presName="LShape" presStyleLbl="alignNode1" presStyleIdx="0" presStyleCnt="11"/>
      <dgm:spPr/>
    </dgm:pt>
    <dgm:pt modelId="{CBE8F5AE-57E9-4375-9608-FC69B4B3D17D}" type="pres">
      <dgm:prSet presAssocID="{D2C62337-9149-4CB4-AE80-D2AB10F1DDE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5C783BD-ABAB-48CF-94DF-EC0A66B91311}" type="pres">
      <dgm:prSet presAssocID="{D2C62337-9149-4CB4-AE80-D2AB10F1DDE2}" presName="Triangle" presStyleLbl="alignNode1" presStyleIdx="1" presStyleCnt="11" custLinFactNeighborX="12197" custLinFactNeighborY="670"/>
      <dgm:spPr/>
    </dgm:pt>
    <dgm:pt modelId="{D195F909-F2AE-479E-A57F-413717BA7EC7}" type="pres">
      <dgm:prSet presAssocID="{282EF5CB-6431-4EDF-A6E7-0360134F6777}" presName="sibTrans" presStyleCnt="0"/>
      <dgm:spPr/>
    </dgm:pt>
    <dgm:pt modelId="{BFF77E19-B12A-41C0-9839-B46C3A588E92}" type="pres">
      <dgm:prSet presAssocID="{282EF5CB-6431-4EDF-A6E7-0360134F6777}" presName="space" presStyleCnt="0"/>
      <dgm:spPr/>
    </dgm:pt>
    <dgm:pt modelId="{EF7E71BA-D348-46FD-91B6-DF321EF808C8}" type="pres">
      <dgm:prSet presAssocID="{3F3881F9-026C-40F8-90AD-036B93B8D1AD}" presName="composite" presStyleCnt="0"/>
      <dgm:spPr/>
    </dgm:pt>
    <dgm:pt modelId="{56C9AC02-8A64-4BA1-AA4A-E329EA2C35FB}" type="pres">
      <dgm:prSet presAssocID="{3F3881F9-026C-40F8-90AD-036B93B8D1AD}" presName="LShape" presStyleLbl="alignNode1" presStyleIdx="2" presStyleCnt="11"/>
      <dgm:spPr/>
    </dgm:pt>
    <dgm:pt modelId="{7498219B-5A9C-466A-84EF-D144A86975D6}" type="pres">
      <dgm:prSet presAssocID="{3F3881F9-026C-40F8-90AD-036B93B8D1AD}" presName="ParentText" presStyleLbl="revTx" presStyleIdx="1" presStyleCnt="6" custScaleX="112899" custLinFactNeighborX="8307" custLinFactNeighborY="-286">
        <dgm:presLayoutVars>
          <dgm:chMax val="0"/>
          <dgm:chPref val="0"/>
          <dgm:bulletEnabled val="1"/>
        </dgm:presLayoutVars>
      </dgm:prSet>
      <dgm:spPr/>
    </dgm:pt>
    <dgm:pt modelId="{0B09F1DA-5B50-4D0B-9AEA-ED149C5753B6}" type="pres">
      <dgm:prSet presAssocID="{3F3881F9-026C-40F8-90AD-036B93B8D1AD}" presName="Triangle" presStyleLbl="alignNode1" presStyleIdx="3" presStyleCnt="11"/>
      <dgm:spPr/>
    </dgm:pt>
    <dgm:pt modelId="{BEC8E463-FCA4-413D-8F4A-FA71819A194A}" type="pres">
      <dgm:prSet presAssocID="{934C7E95-8286-4AE6-B6BA-9B8DA1353536}" presName="sibTrans" presStyleCnt="0"/>
      <dgm:spPr/>
    </dgm:pt>
    <dgm:pt modelId="{EF7064BD-867E-48D3-A2EA-1586AD5FC67D}" type="pres">
      <dgm:prSet presAssocID="{934C7E95-8286-4AE6-B6BA-9B8DA1353536}" presName="space" presStyleCnt="0"/>
      <dgm:spPr/>
    </dgm:pt>
    <dgm:pt modelId="{4B53D661-175B-4768-B146-E356EDF2EF0A}" type="pres">
      <dgm:prSet presAssocID="{81A2149A-C586-46D7-B0F7-DAE14C2344AA}" presName="composite" presStyleCnt="0"/>
      <dgm:spPr/>
    </dgm:pt>
    <dgm:pt modelId="{6921C645-6339-4D80-80E0-CDFF9AA0B094}" type="pres">
      <dgm:prSet presAssocID="{81A2149A-C586-46D7-B0F7-DAE14C2344AA}" presName="LShape" presStyleLbl="alignNode1" presStyleIdx="4" presStyleCnt="11"/>
      <dgm:spPr/>
    </dgm:pt>
    <dgm:pt modelId="{EA9CC500-54B7-4CB0-9717-18D40E42629C}" type="pres">
      <dgm:prSet presAssocID="{81A2149A-C586-46D7-B0F7-DAE14C2344A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4864E2E-6EAE-403A-98E3-46268486B5A5}" type="pres">
      <dgm:prSet presAssocID="{81A2149A-C586-46D7-B0F7-DAE14C2344AA}" presName="Triangle" presStyleLbl="alignNode1" presStyleIdx="5" presStyleCnt="11"/>
      <dgm:spPr/>
    </dgm:pt>
    <dgm:pt modelId="{3E9047CE-2D5C-4D30-B99F-F1049AFCD993}" type="pres">
      <dgm:prSet presAssocID="{C958F2A1-6095-40C3-97FC-F54A4403AA7D}" presName="sibTrans" presStyleCnt="0"/>
      <dgm:spPr/>
    </dgm:pt>
    <dgm:pt modelId="{FD250B4C-E76F-4F21-BDC9-D6F40FB0416E}" type="pres">
      <dgm:prSet presAssocID="{C958F2A1-6095-40C3-97FC-F54A4403AA7D}" presName="space" presStyleCnt="0"/>
      <dgm:spPr/>
    </dgm:pt>
    <dgm:pt modelId="{3E50F873-7BBE-4BB7-A48C-C2103C7447FF}" type="pres">
      <dgm:prSet presAssocID="{7CD58C5C-BA97-4301-B6A6-ABDEA6191E31}" presName="composite" presStyleCnt="0"/>
      <dgm:spPr/>
    </dgm:pt>
    <dgm:pt modelId="{DB374636-1234-46EB-B583-84B3D47935C1}" type="pres">
      <dgm:prSet presAssocID="{7CD58C5C-BA97-4301-B6A6-ABDEA6191E31}" presName="LShape" presStyleLbl="alignNode1" presStyleIdx="6" presStyleCnt="11"/>
      <dgm:spPr/>
    </dgm:pt>
    <dgm:pt modelId="{58CED217-422C-45F7-9DA2-DC2B93C0C8D8}" type="pres">
      <dgm:prSet presAssocID="{7CD58C5C-BA97-4301-B6A6-ABDEA6191E3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07EC873-1438-43D0-9B92-0F63792C0A01}" type="pres">
      <dgm:prSet presAssocID="{7CD58C5C-BA97-4301-B6A6-ABDEA6191E31}" presName="Triangle" presStyleLbl="alignNode1" presStyleIdx="7" presStyleCnt="11"/>
      <dgm:spPr/>
    </dgm:pt>
    <dgm:pt modelId="{9D2BCE4B-3791-4FBD-89DC-905D8658AC2F}" type="pres">
      <dgm:prSet presAssocID="{65286FBE-D678-4DB7-90F9-34087490D480}" presName="sibTrans" presStyleCnt="0"/>
      <dgm:spPr/>
    </dgm:pt>
    <dgm:pt modelId="{28568D24-E123-4600-8566-5E6B9EEC33B9}" type="pres">
      <dgm:prSet presAssocID="{65286FBE-D678-4DB7-90F9-34087490D480}" presName="space" presStyleCnt="0"/>
      <dgm:spPr/>
    </dgm:pt>
    <dgm:pt modelId="{002B80A3-2CA8-4D2F-AB63-F38D26C02870}" type="pres">
      <dgm:prSet presAssocID="{6442A5A0-1B04-4446-A2FF-5A9AD7F9CE44}" presName="composite" presStyleCnt="0"/>
      <dgm:spPr/>
    </dgm:pt>
    <dgm:pt modelId="{AAED0469-0296-44AB-9792-80F57444BE63}" type="pres">
      <dgm:prSet presAssocID="{6442A5A0-1B04-4446-A2FF-5A9AD7F9CE44}" presName="LShape" presStyleLbl="alignNode1" presStyleIdx="8" presStyleCnt="11"/>
      <dgm:spPr/>
    </dgm:pt>
    <dgm:pt modelId="{F286F492-D29C-40AE-9E39-240C32298676}" type="pres">
      <dgm:prSet presAssocID="{6442A5A0-1B04-4446-A2FF-5A9AD7F9CE4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27ED3B8-CB65-48B8-83CA-1EBF71007820}" type="pres">
      <dgm:prSet presAssocID="{6442A5A0-1B04-4446-A2FF-5A9AD7F9CE44}" presName="Triangle" presStyleLbl="alignNode1" presStyleIdx="9" presStyleCnt="11"/>
      <dgm:spPr/>
    </dgm:pt>
    <dgm:pt modelId="{296D50C7-3C38-451C-B711-B5695766468D}" type="pres">
      <dgm:prSet presAssocID="{C355BD0A-08BB-43F4-A716-7EEC84C2D9C7}" presName="sibTrans" presStyleCnt="0"/>
      <dgm:spPr/>
    </dgm:pt>
    <dgm:pt modelId="{284F68A8-B781-47EA-8355-2035068E9B5A}" type="pres">
      <dgm:prSet presAssocID="{C355BD0A-08BB-43F4-A716-7EEC84C2D9C7}" presName="space" presStyleCnt="0"/>
      <dgm:spPr/>
    </dgm:pt>
    <dgm:pt modelId="{6DF01A4F-7FEA-4FB7-A8FC-050F81BA917D}" type="pres">
      <dgm:prSet presAssocID="{24F244B6-FD40-4D5E-AB67-E3599DEE4EC0}" presName="composite" presStyleCnt="0"/>
      <dgm:spPr/>
    </dgm:pt>
    <dgm:pt modelId="{DF8AB1B6-45CF-4AD9-B63A-307A7AB43D0E}" type="pres">
      <dgm:prSet presAssocID="{24F244B6-FD40-4D5E-AB67-E3599DEE4EC0}" presName="LShape" presStyleLbl="alignNode1" presStyleIdx="10" presStyleCnt="11"/>
      <dgm:spPr/>
    </dgm:pt>
    <dgm:pt modelId="{D0BC23B3-AB57-47D5-A7C5-179DAB5AE553}" type="pres">
      <dgm:prSet presAssocID="{24F244B6-FD40-4D5E-AB67-E3599DEE4EC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6F490F-BDC1-4A29-AEF5-2DADA510D826}" srcId="{D2C62337-9149-4CB4-AE80-D2AB10F1DDE2}" destId="{BEBCB3BC-7E66-4D2D-B5FA-5F4C600E6734}" srcOrd="3" destOrd="0" parTransId="{3BE5E78C-A357-4C58-A498-4D035F548F5F}" sibTransId="{108670A5-0922-40F9-B8B1-BB6ECAA84EDB}"/>
    <dgm:cxn modelId="{03D39C12-8E9B-44A9-863A-6DBB28706795}" type="presOf" srcId="{1190819C-F281-4FC6-912E-9A5FA5075E5E}" destId="{1332A16F-74D5-4BF2-A667-777A6270E40A}" srcOrd="0" destOrd="0" presId="urn:microsoft.com/office/officeart/2009/3/layout/StepUpProcess"/>
    <dgm:cxn modelId="{59826218-DC88-411F-92D0-7CA7B77AE86D}" type="presOf" srcId="{2B84CADD-6890-4ABE-B5BF-25767A6D7FE0}" destId="{CBE8F5AE-57E9-4375-9608-FC69B4B3D17D}" srcOrd="0" destOrd="3" presId="urn:microsoft.com/office/officeart/2009/3/layout/StepUpProcess"/>
    <dgm:cxn modelId="{3094C22D-4681-4BDD-87C8-E5ED78EBB733}" type="presOf" srcId="{81A2149A-C586-46D7-B0F7-DAE14C2344AA}" destId="{EA9CC500-54B7-4CB0-9717-18D40E42629C}" srcOrd="0" destOrd="0" presId="urn:microsoft.com/office/officeart/2009/3/layout/StepUpProcess"/>
    <dgm:cxn modelId="{E224EB39-006F-4EDC-829A-0598307EC4A9}" srcId="{81A2149A-C586-46D7-B0F7-DAE14C2344AA}" destId="{0FB4E6CB-A908-414E-AE0E-2E3B567488DE}" srcOrd="2" destOrd="0" parTransId="{D9FE791F-C9D2-4203-A5E0-8D92D17970E8}" sibTransId="{B8003193-911A-43E3-9C84-407017FB7C78}"/>
    <dgm:cxn modelId="{9E5F253C-CABB-4EAA-BFB4-D83A7DA0B75E}" srcId="{1190819C-F281-4FC6-912E-9A5FA5075E5E}" destId="{D2C62337-9149-4CB4-AE80-D2AB10F1DDE2}" srcOrd="0" destOrd="0" parTransId="{F53C433C-B90B-47A8-8087-57FA57489549}" sibTransId="{282EF5CB-6431-4EDF-A6E7-0360134F6777}"/>
    <dgm:cxn modelId="{2C89273D-9645-4A62-BCE0-14CCF4441D94}" type="presOf" srcId="{0FB4E6CB-A908-414E-AE0E-2E3B567488DE}" destId="{EA9CC500-54B7-4CB0-9717-18D40E42629C}" srcOrd="0" destOrd="3" presId="urn:microsoft.com/office/officeart/2009/3/layout/StepUpProcess"/>
    <dgm:cxn modelId="{DC04133F-B325-428F-AD1B-EEDC74FF8254}" srcId="{1190819C-F281-4FC6-912E-9A5FA5075E5E}" destId="{7CD58C5C-BA97-4301-B6A6-ABDEA6191E31}" srcOrd="3" destOrd="0" parTransId="{12C56C67-EC26-420A-868E-5EE0DE9CDDCE}" sibTransId="{65286FBE-D678-4DB7-90F9-34087490D480}"/>
    <dgm:cxn modelId="{1C13AC5D-C2EB-436E-95DD-66AABF866F53}" srcId="{D2C62337-9149-4CB4-AE80-D2AB10F1DDE2}" destId="{2B84CADD-6890-4ABE-B5BF-25767A6D7FE0}" srcOrd="2" destOrd="0" parTransId="{12A7B893-46E0-4B8C-9B23-AD6C710AD17C}" sibTransId="{8EF8ACF2-AC1A-4451-99CE-9788C45A6AB1}"/>
    <dgm:cxn modelId="{9DB0C163-703D-4782-8203-B3F1B7E186A8}" srcId="{3F3881F9-026C-40F8-90AD-036B93B8D1AD}" destId="{E6101F5E-A98E-4CC8-97DF-F36F1325A00E}" srcOrd="1" destOrd="0" parTransId="{6540C630-0B3E-4D7C-A463-670F0020E892}" sibTransId="{C993FED2-1233-48DE-A2FA-82005D0545D0}"/>
    <dgm:cxn modelId="{2EE24767-53EB-468E-88BD-EBF94FBC365A}" type="presOf" srcId="{F456D428-7AF0-4736-8BCC-41F40664A657}" destId="{58CED217-422C-45F7-9DA2-DC2B93C0C8D8}" srcOrd="0" destOrd="2" presId="urn:microsoft.com/office/officeart/2009/3/layout/StepUpProcess"/>
    <dgm:cxn modelId="{28F57948-1B22-47B2-B8CC-243914BCA9D2}" type="presOf" srcId="{CCD4798E-E06C-4BCE-BF1C-439F51953F9B}" destId="{7498219B-5A9C-466A-84EF-D144A86975D6}" srcOrd="0" destOrd="1" presId="urn:microsoft.com/office/officeart/2009/3/layout/StepUpProcess"/>
    <dgm:cxn modelId="{3C66946A-B1DD-445E-805D-C45B7C094373}" type="presOf" srcId="{7CD58C5C-BA97-4301-B6A6-ABDEA6191E31}" destId="{58CED217-422C-45F7-9DA2-DC2B93C0C8D8}" srcOrd="0" destOrd="0" presId="urn:microsoft.com/office/officeart/2009/3/layout/StepUpProcess"/>
    <dgm:cxn modelId="{6F05A94D-59A8-429F-A2D3-783ACA577138}" type="presOf" srcId="{24F244B6-FD40-4D5E-AB67-E3599DEE4EC0}" destId="{D0BC23B3-AB57-47D5-A7C5-179DAB5AE553}" srcOrd="0" destOrd="0" presId="urn:microsoft.com/office/officeart/2009/3/layout/StepUpProcess"/>
    <dgm:cxn modelId="{1CE3847D-B3DE-4CC2-A9F8-2E8E8C5A6563}" srcId="{81A2149A-C586-46D7-B0F7-DAE14C2344AA}" destId="{C4B0A234-66CB-4BD8-9CC5-E961E357A946}" srcOrd="3" destOrd="0" parTransId="{2E3CC5BB-8D76-427E-BC59-8454C4AA5CB5}" sibTransId="{5A7F6017-898A-4E76-BFCB-BC4793E04434}"/>
    <dgm:cxn modelId="{AAC79084-C140-4AF2-8D3E-201B6AAAF959}" srcId="{3F3881F9-026C-40F8-90AD-036B93B8D1AD}" destId="{CCD4798E-E06C-4BCE-BF1C-439F51953F9B}" srcOrd="0" destOrd="0" parTransId="{E6237B6A-EF9C-4B4F-8C6E-5AC19DC005ED}" sibTransId="{C3D3DA76-1964-4808-920D-04F9369E2073}"/>
    <dgm:cxn modelId="{F9AC5A92-1D7C-4F17-84B5-0944F76D21D3}" type="presOf" srcId="{6442A5A0-1B04-4446-A2FF-5A9AD7F9CE44}" destId="{F286F492-D29C-40AE-9E39-240C32298676}" srcOrd="0" destOrd="0" presId="urn:microsoft.com/office/officeart/2009/3/layout/StepUpProcess"/>
    <dgm:cxn modelId="{FD53F392-28A7-4591-B55C-9742117E3257}" type="presOf" srcId="{3F3881F9-026C-40F8-90AD-036B93B8D1AD}" destId="{7498219B-5A9C-466A-84EF-D144A86975D6}" srcOrd="0" destOrd="0" presId="urn:microsoft.com/office/officeart/2009/3/layout/StepUpProcess"/>
    <dgm:cxn modelId="{00BFD89B-FE0D-4752-8AAF-E91B6E4ECD18}" srcId="{1190819C-F281-4FC6-912E-9A5FA5075E5E}" destId="{3F3881F9-026C-40F8-90AD-036B93B8D1AD}" srcOrd="1" destOrd="0" parTransId="{E90BB428-4676-49EA-A2CD-8F91DCAD5CCD}" sibTransId="{934C7E95-8286-4AE6-B6BA-9B8DA1353536}"/>
    <dgm:cxn modelId="{EC38859C-A8EC-4A80-AACA-9024C1C19733}" srcId="{D2C62337-9149-4CB4-AE80-D2AB10F1DDE2}" destId="{E33DB62A-9545-4C7E-BF27-5481FA6F8155}" srcOrd="1" destOrd="0" parTransId="{DDE6D63B-FA5C-4294-8428-73AF521A6E83}" sibTransId="{F1CB90F6-A1FB-452F-835F-A3906F42A69B}"/>
    <dgm:cxn modelId="{287CA69E-D23D-404E-98CD-516264F8B7B4}" type="presOf" srcId="{C4B0A234-66CB-4BD8-9CC5-E961E357A946}" destId="{EA9CC500-54B7-4CB0-9717-18D40E42629C}" srcOrd="0" destOrd="4" presId="urn:microsoft.com/office/officeart/2009/3/layout/StepUpProcess"/>
    <dgm:cxn modelId="{679202AC-E7FD-4611-8FC4-F6D1FCEF8114}" type="presOf" srcId="{BEBCB3BC-7E66-4D2D-B5FA-5F4C600E6734}" destId="{CBE8F5AE-57E9-4375-9608-FC69B4B3D17D}" srcOrd="0" destOrd="4" presId="urn:microsoft.com/office/officeart/2009/3/layout/StepUpProcess"/>
    <dgm:cxn modelId="{DBA2C4AD-6C92-45BF-AB30-D9B24B48B5B7}" type="presOf" srcId="{91AF3D39-5CCF-4DAE-BCDA-94E9344131BA}" destId="{EA9CC500-54B7-4CB0-9717-18D40E42629C}" srcOrd="0" destOrd="2" presId="urn:microsoft.com/office/officeart/2009/3/layout/StepUpProcess"/>
    <dgm:cxn modelId="{B83EE2B4-23B9-4B38-9AF7-9A93249913C9}" srcId="{7CD58C5C-BA97-4301-B6A6-ABDEA6191E31}" destId="{E0EF81A5-7271-4BDA-880B-DE09B216AA63}" srcOrd="0" destOrd="0" parTransId="{91EC070E-B6B9-409D-8F04-1891F12ACC39}" sibTransId="{AA412CC9-2161-44E1-8BA6-3F7ED0B79B53}"/>
    <dgm:cxn modelId="{E66266B7-2C89-461A-99D8-85B89B5E6777}" srcId="{1190819C-F281-4FC6-912E-9A5FA5075E5E}" destId="{81A2149A-C586-46D7-B0F7-DAE14C2344AA}" srcOrd="2" destOrd="0" parTransId="{D63EBA7E-3D8E-483B-817D-7E6174E9B13F}" sibTransId="{C958F2A1-6095-40C3-97FC-F54A4403AA7D}"/>
    <dgm:cxn modelId="{FD5910C5-FAEA-4F15-B825-725B2C875133}" type="presOf" srcId="{24C93B06-AD86-4B53-88D4-EDBE6CDB940C}" destId="{7498219B-5A9C-466A-84EF-D144A86975D6}" srcOrd="0" destOrd="3" presId="urn:microsoft.com/office/officeart/2009/3/layout/StepUpProcess"/>
    <dgm:cxn modelId="{A6192FC5-77DB-443A-83B4-7FD67950F509}" srcId="{D2C62337-9149-4CB4-AE80-D2AB10F1DDE2}" destId="{11160A7C-2979-470D-9967-6002B874E774}" srcOrd="0" destOrd="0" parTransId="{4744FC2C-C807-4B55-A10D-C42EEC28923E}" sibTransId="{39DD7C3A-5896-4F4A-B37A-71223071B9D4}"/>
    <dgm:cxn modelId="{66397BC7-2F77-44A6-A270-261BE47033EC}" srcId="{1190819C-F281-4FC6-912E-9A5FA5075E5E}" destId="{24F244B6-FD40-4D5E-AB67-E3599DEE4EC0}" srcOrd="5" destOrd="0" parTransId="{63BDC78E-EBD1-459E-8ED7-F995898D9DC7}" sibTransId="{D85E810F-82A8-4ECA-98F4-2F8696A96D09}"/>
    <dgm:cxn modelId="{A3B6EFD4-A2A8-452F-A4AA-CB291AF54F49}" srcId="{1190819C-F281-4FC6-912E-9A5FA5075E5E}" destId="{6442A5A0-1B04-4446-A2FF-5A9AD7F9CE44}" srcOrd="4" destOrd="0" parTransId="{35335FD5-EDA6-478B-A631-9FF7203A2FE0}" sibTransId="{C355BD0A-08BB-43F4-A716-7EEC84C2D9C7}"/>
    <dgm:cxn modelId="{E0A8CCD6-48D7-4A1F-A7A6-3262E4C3798D}" type="presOf" srcId="{11160A7C-2979-470D-9967-6002B874E774}" destId="{CBE8F5AE-57E9-4375-9608-FC69B4B3D17D}" srcOrd="0" destOrd="1" presId="urn:microsoft.com/office/officeart/2009/3/layout/StepUpProcess"/>
    <dgm:cxn modelId="{58C6F3DA-A365-466B-919C-992AB9A3BE88}" type="presOf" srcId="{E6101F5E-A98E-4CC8-97DF-F36F1325A00E}" destId="{7498219B-5A9C-466A-84EF-D144A86975D6}" srcOrd="0" destOrd="2" presId="urn:microsoft.com/office/officeart/2009/3/layout/StepUpProcess"/>
    <dgm:cxn modelId="{F5E9ADDD-FB50-4BA4-BC44-A27C64912C3C}" type="presOf" srcId="{E33DB62A-9545-4C7E-BF27-5481FA6F8155}" destId="{CBE8F5AE-57E9-4375-9608-FC69B4B3D17D}" srcOrd="0" destOrd="2" presId="urn:microsoft.com/office/officeart/2009/3/layout/StepUpProcess"/>
    <dgm:cxn modelId="{9E0830EA-0DD3-46D6-868E-8FFAC0448A88}" type="presOf" srcId="{E0EF81A5-7271-4BDA-880B-DE09B216AA63}" destId="{58CED217-422C-45F7-9DA2-DC2B93C0C8D8}" srcOrd="0" destOrd="1" presId="urn:microsoft.com/office/officeart/2009/3/layout/StepUpProcess"/>
    <dgm:cxn modelId="{A96119EC-B7C3-45F7-B1B0-860FA1049FC4}" type="presOf" srcId="{9D7475DC-9AC1-4E03-8361-88C819D1D28B}" destId="{EA9CC500-54B7-4CB0-9717-18D40E42629C}" srcOrd="0" destOrd="1" presId="urn:microsoft.com/office/officeart/2009/3/layout/StepUpProcess"/>
    <dgm:cxn modelId="{CB4747F1-0301-40A3-9428-AAC23503A4D6}" srcId="{81A2149A-C586-46D7-B0F7-DAE14C2344AA}" destId="{9D7475DC-9AC1-4E03-8361-88C819D1D28B}" srcOrd="0" destOrd="0" parTransId="{21C65615-F2CA-46E1-B5FA-F3457E18AE3F}" sibTransId="{A1A5B588-108A-4D42-A884-46C3F590B4D0}"/>
    <dgm:cxn modelId="{8AC9D4F2-8800-4C82-8DDE-FCFC3089F220}" srcId="{7CD58C5C-BA97-4301-B6A6-ABDEA6191E31}" destId="{F456D428-7AF0-4736-8BCC-41F40664A657}" srcOrd="1" destOrd="0" parTransId="{72E3C495-F622-4CAC-B023-846C0BFEEBD5}" sibTransId="{4EDEB34F-8E1E-432D-AD48-BC9E763B00C3}"/>
    <dgm:cxn modelId="{B58169FB-FFEA-4BAB-A05C-689F290EEFE1}" srcId="{3F3881F9-026C-40F8-90AD-036B93B8D1AD}" destId="{24C93B06-AD86-4B53-88D4-EDBE6CDB940C}" srcOrd="2" destOrd="0" parTransId="{6B0CF2A6-91A0-4B82-B162-52E2236F5BD3}" sibTransId="{0CA1C68B-8855-456F-8CA3-D82F02CA5F62}"/>
    <dgm:cxn modelId="{2CCE56FC-F81D-45AA-A9E3-4272EAF25365}" srcId="{81A2149A-C586-46D7-B0F7-DAE14C2344AA}" destId="{91AF3D39-5CCF-4DAE-BCDA-94E9344131BA}" srcOrd="1" destOrd="0" parTransId="{ABB05F64-C282-4E4B-81A3-608A7F92C2B8}" sibTransId="{64188573-3DB1-4813-8C2E-5584AB66C2C3}"/>
    <dgm:cxn modelId="{BCF3ABFF-F2E9-4CF0-8150-700E2CAD128D}" type="presOf" srcId="{D2C62337-9149-4CB4-AE80-D2AB10F1DDE2}" destId="{CBE8F5AE-57E9-4375-9608-FC69B4B3D17D}" srcOrd="0" destOrd="0" presId="urn:microsoft.com/office/officeart/2009/3/layout/StepUpProcess"/>
    <dgm:cxn modelId="{0AB3FA4A-B77A-4AE8-A0E9-99CC811D1557}" type="presParOf" srcId="{1332A16F-74D5-4BF2-A667-777A6270E40A}" destId="{5FA60417-434A-4BC5-A57D-A6168E447FE0}" srcOrd="0" destOrd="0" presId="urn:microsoft.com/office/officeart/2009/3/layout/StepUpProcess"/>
    <dgm:cxn modelId="{7D780B30-BE4B-4E78-BFAE-5DEB020E8A38}" type="presParOf" srcId="{5FA60417-434A-4BC5-A57D-A6168E447FE0}" destId="{9E44F9D5-620B-41A4-A168-4DE15C090C1A}" srcOrd="0" destOrd="0" presId="urn:microsoft.com/office/officeart/2009/3/layout/StepUpProcess"/>
    <dgm:cxn modelId="{B94CBCB9-DA5E-4CFB-95A7-28145BC235C4}" type="presParOf" srcId="{5FA60417-434A-4BC5-A57D-A6168E447FE0}" destId="{CBE8F5AE-57E9-4375-9608-FC69B4B3D17D}" srcOrd="1" destOrd="0" presId="urn:microsoft.com/office/officeart/2009/3/layout/StepUpProcess"/>
    <dgm:cxn modelId="{64953360-D8B2-4632-9168-760015C7AABE}" type="presParOf" srcId="{5FA60417-434A-4BC5-A57D-A6168E447FE0}" destId="{35C783BD-ABAB-48CF-94DF-EC0A66B91311}" srcOrd="2" destOrd="0" presId="urn:microsoft.com/office/officeart/2009/3/layout/StepUpProcess"/>
    <dgm:cxn modelId="{2C19A5CE-6B36-4C5C-977E-811E9F69332D}" type="presParOf" srcId="{1332A16F-74D5-4BF2-A667-777A6270E40A}" destId="{D195F909-F2AE-479E-A57F-413717BA7EC7}" srcOrd="1" destOrd="0" presId="urn:microsoft.com/office/officeart/2009/3/layout/StepUpProcess"/>
    <dgm:cxn modelId="{04142FF2-0138-4B14-8A84-287B157EF2C6}" type="presParOf" srcId="{D195F909-F2AE-479E-A57F-413717BA7EC7}" destId="{BFF77E19-B12A-41C0-9839-B46C3A588E92}" srcOrd="0" destOrd="0" presId="urn:microsoft.com/office/officeart/2009/3/layout/StepUpProcess"/>
    <dgm:cxn modelId="{E0FE8201-ACBD-4F44-9FF3-9E4253BDF35F}" type="presParOf" srcId="{1332A16F-74D5-4BF2-A667-777A6270E40A}" destId="{EF7E71BA-D348-46FD-91B6-DF321EF808C8}" srcOrd="2" destOrd="0" presId="urn:microsoft.com/office/officeart/2009/3/layout/StepUpProcess"/>
    <dgm:cxn modelId="{30A8C2C3-5449-400F-B2B7-FD0A54C9374D}" type="presParOf" srcId="{EF7E71BA-D348-46FD-91B6-DF321EF808C8}" destId="{56C9AC02-8A64-4BA1-AA4A-E329EA2C35FB}" srcOrd="0" destOrd="0" presId="urn:microsoft.com/office/officeart/2009/3/layout/StepUpProcess"/>
    <dgm:cxn modelId="{165AD5AA-9497-432E-87FA-B985B15C9A9A}" type="presParOf" srcId="{EF7E71BA-D348-46FD-91B6-DF321EF808C8}" destId="{7498219B-5A9C-466A-84EF-D144A86975D6}" srcOrd="1" destOrd="0" presId="urn:microsoft.com/office/officeart/2009/3/layout/StepUpProcess"/>
    <dgm:cxn modelId="{51F8834B-7F67-4B07-A8FA-B4226D8FA201}" type="presParOf" srcId="{EF7E71BA-D348-46FD-91B6-DF321EF808C8}" destId="{0B09F1DA-5B50-4D0B-9AEA-ED149C5753B6}" srcOrd="2" destOrd="0" presId="urn:microsoft.com/office/officeart/2009/3/layout/StepUpProcess"/>
    <dgm:cxn modelId="{18DCE131-8EA6-4709-9826-6EA81E26995A}" type="presParOf" srcId="{1332A16F-74D5-4BF2-A667-777A6270E40A}" destId="{BEC8E463-FCA4-413D-8F4A-FA71819A194A}" srcOrd="3" destOrd="0" presId="urn:microsoft.com/office/officeart/2009/3/layout/StepUpProcess"/>
    <dgm:cxn modelId="{5549D45E-EA46-4052-AE14-01C5E596EC8D}" type="presParOf" srcId="{BEC8E463-FCA4-413D-8F4A-FA71819A194A}" destId="{EF7064BD-867E-48D3-A2EA-1586AD5FC67D}" srcOrd="0" destOrd="0" presId="urn:microsoft.com/office/officeart/2009/3/layout/StepUpProcess"/>
    <dgm:cxn modelId="{6E570EA6-0024-4AEE-8E5B-36160A34C9AF}" type="presParOf" srcId="{1332A16F-74D5-4BF2-A667-777A6270E40A}" destId="{4B53D661-175B-4768-B146-E356EDF2EF0A}" srcOrd="4" destOrd="0" presId="urn:microsoft.com/office/officeart/2009/3/layout/StepUpProcess"/>
    <dgm:cxn modelId="{D317B915-C113-468A-95A8-08302ECA38C9}" type="presParOf" srcId="{4B53D661-175B-4768-B146-E356EDF2EF0A}" destId="{6921C645-6339-4D80-80E0-CDFF9AA0B094}" srcOrd="0" destOrd="0" presId="urn:microsoft.com/office/officeart/2009/3/layout/StepUpProcess"/>
    <dgm:cxn modelId="{BF9BFF67-37A6-4D98-9605-4EF3C9E54EF1}" type="presParOf" srcId="{4B53D661-175B-4768-B146-E356EDF2EF0A}" destId="{EA9CC500-54B7-4CB0-9717-18D40E42629C}" srcOrd="1" destOrd="0" presId="urn:microsoft.com/office/officeart/2009/3/layout/StepUpProcess"/>
    <dgm:cxn modelId="{143045AF-D587-42D0-A463-0B8D5E9E7B8B}" type="presParOf" srcId="{4B53D661-175B-4768-B146-E356EDF2EF0A}" destId="{A4864E2E-6EAE-403A-98E3-46268486B5A5}" srcOrd="2" destOrd="0" presId="urn:microsoft.com/office/officeart/2009/3/layout/StepUpProcess"/>
    <dgm:cxn modelId="{D4AEBBDC-43AC-45D5-9A86-6AD905496FF8}" type="presParOf" srcId="{1332A16F-74D5-4BF2-A667-777A6270E40A}" destId="{3E9047CE-2D5C-4D30-B99F-F1049AFCD993}" srcOrd="5" destOrd="0" presId="urn:microsoft.com/office/officeart/2009/3/layout/StepUpProcess"/>
    <dgm:cxn modelId="{74F1B767-69C1-44CD-8B6E-3D035BE4E237}" type="presParOf" srcId="{3E9047CE-2D5C-4D30-B99F-F1049AFCD993}" destId="{FD250B4C-E76F-4F21-BDC9-D6F40FB0416E}" srcOrd="0" destOrd="0" presId="urn:microsoft.com/office/officeart/2009/3/layout/StepUpProcess"/>
    <dgm:cxn modelId="{D40E9F80-256C-45C0-A283-B0D63B80CA08}" type="presParOf" srcId="{1332A16F-74D5-4BF2-A667-777A6270E40A}" destId="{3E50F873-7BBE-4BB7-A48C-C2103C7447FF}" srcOrd="6" destOrd="0" presId="urn:microsoft.com/office/officeart/2009/3/layout/StepUpProcess"/>
    <dgm:cxn modelId="{383685B9-F8C8-4FD6-B857-B63D09020419}" type="presParOf" srcId="{3E50F873-7BBE-4BB7-A48C-C2103C7447FF}" destId="{DB374636-1234-46EB-B583-84B3D47935C1}" srcOrd="0" destOrd="0" presId="urn:microsoft.com/office/officeart/2009/3/layout/StepUpProcess"/>
    <dgm:cxn modelId="{77D5E5A0-087F-49AF-BB4F-838AD41E79F7}" type="presParOf" srcId="{3E50F873-7BBE-4BB7-A48C-C2103C7447FF}" destId="{58CED217-422C-45F7-9DA2-DC2B93C0C8D8}" srcOrd="1" destOrd="0" presId="urn:microsoft.com/office/officeart/2009/3/layout/StepUpProcess"/>
    <dgm:cxn modelId="{2B9F3213-F591-49D6-9F14-DBFE7A1C0E17}" type="presParOf" srcId="{3E50F873-7BBE-4BB7-A48C-C2103C7447FF}" destId="{A07EC873-1438-43D0-9B92-0F63792C0A01}" srcOrd="2" destOrd="0" presId="urn:microsoft.com/office/officeart/2009/3/layout/StepUpProcess"/>
    <dgm:cxn modelId="{1051C51E-EBFC-4AE4-BBBB-19FB6299BB60}" type="presParOf" srcId="{1332A16F-74D5-4BF2-A667-777A6270E40A}" destId="{9D2BCE4B-3791-4FBD-89DC-905D8658AC2F}" srcOrd="7" destOrd="0" presId="urn:microsoft.com/office/officeart/2009/3/layout/StepUpProcess"/>
    <dgm:cxn modelId="{D2D09F76-4A3F-4A76-AAB6-6FC65B4041DB}" type="presParOf" srcId="{9D2BCE4B-3791-4FBD-89DC-905D8658AC2F}" destId="{28568D24-E123-4600-8566-5E6B9EEC33B9}" srcOrd="0" destOrd="0" presId="urn:microsoft.com/office/officeart/2009/3/layout/StepUpProcess"/>
    <dgm:cxn modelId="{A76F24C0-51B1-4368-9A2D-9287C419467A}" type="presParOf" srcId="{1332A16F-74D5-4BF2-A667-777A6270E40A}" destId="{002B80A3-2CA8-4D2F-AB63-F38D26C02870}" srcOrd="8" destOrd="0" presId="urn:microsoft.com/office/officeart/2009/3/layout/StepUpProcess"/>
    <dgm:cxn modelId="{BD0164DA-8425-451E-BE31-3AF51AC9254A}" type="presParOf" srcId="{002B80A3-2CA8-4D2F-AB63-F38D26C02870}" destId="{AAED0469-0296-44AB-9792-80F57444BE63}" srcOrd="0" destOrd="0" presId="urn:microsoft.com/office/officeart/2009/3/layout/StepUpProcess"/>
    <dgm:cxn modelId="{D25C006F-F928-4735-951D-28EBD18617B7}" type="presParOf" srcId="{002B80A3-2CA8-4D2F-AB63-F38D26C02870}" destId="{F286F492-D29C-40AE-9E39-240C32298676}" srcOrd="1" destOrd="0" presId="urn:microsoft.com/office/officeart/2009/3/layout/StepUpProcess"/>
    <dgm:cxn modelId="{1CD22F48-8271-47C1-A572-B763DCD7453B}" type="presParOf" srcId="{002B80A3-2CA8-4D2F-AB63-F38D26C02870}" destId="{727ED3B8-CB65-48B8-83CA-1EBF71007820}" srcOrd="2" destOrd="0" presId="urn:microsoft.com/office/officeart/2009/3/layout/StepUpProcess"/>
    <dgm:cxn modelId="{9D5A776D-AC53-46ED-AFBC-3FFC39DE55DC}" type="presParOf" srcId="{1332A16F-74D5-4BF2-A667-777A6270E40A}" destId="{296D50C7-3C38-451C-B711-B5695766468D}" srcOrd="9" destOrd="0" presId="urn:microsoft.com/office/officeart/2009/3/layout/StepUpProcess"/>
    <dgm:cxn modelId="{F57D86A6-885E-4991-9919-73CE5DB9F828}" type="presParOf" srcId="{296D50C7-3C38-451C-B711-B5695766468D}" destId="{284F68A8-B781-47EA-8355-2035068E9B5A}" srcOrd="0" destOrd="0" presId="urn:microsoft.com/office/officeart/2009/3/layout/StepUpProcess"/>
    <dgm:cxn modelId="{BB4FF749-DB4D-4951-8AF9-072F39758C5A}" type="presParOf" srcId="{1332A16F-74D5-4BF2-A667-777A6270E40A}" destId="{6DF01A4F-7FEA-4FB7-A8FC-050F81BA917D}" srcOrd="10" destOrd="0" presId="urn:microsoft.com/office/officeart/2009/3/layout/StepUpProcess"/>
    <dgm:cxn modelId="{4912BEC8-7BB9-46F9-B1C4-A308DF57662A}" type="presParOf" srcId="{6DF01A4F-7FEA-4FB7-A8FC-050F81BA917D}" destId="{DF8AB1B6-45CF-4AD9-B63A-307A7AB43D0E}" srcOrd="0" destOrd="0" presId="urn:microsoft.com/office/officeart/2009/3/layout/StepUpProcess"/>
    <dgm:cxn modelId="{0646CFCB-92B8-4933-B895-8DB26607958F}" type="presParOf" srcId="{6DF01A4F-7FEA-4FB7-A8FC-050F81BA917D}" destId="{D0BC23B3-AB57-47D5-A7C5-179DAB5AE55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4F9D5-620B-41A4-A168-4DE15C090C1A}">
      <dsp:nvSpPr>
        <dsp:cNvPr id="0" name=""/>
        <dsp:cNvSpPr/>
      </dsp:nvSpPr>
      <dsp:spPr>
        <a:xfrm rot="5400000">
          <a:off x="358560" y="2666582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8F5AE-57E9-4375-9608-FC69B4B3D17D}">
      <dsp:nvSpPr>
        <dsp:cNvPr id="0" name=""/>
        <dsp:cNvSpPr/>
      </dsp:nvSpPr>
      <dsp:spPr>
        <a:xfrm>
          <a:off x="180567" y="3196718"/>
          <a:ext cx="1601856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Planificación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Adjudicación de la obra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Formación del equipo de PM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Revisión de EPH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Formulación del plan de trabajo</a:t>
          </a:r>
        </a:p>
      </dsp:txBody>
      <dsp:txXfrm>
        <a:off x="180567" y="3196718"/>
        <a:ext cx="1601856" cy="1404120"/>
      </dsp:txXfrm>
    </dsp:sp>
    <dsp:sp modelId="{35C783BD-ABAB-48CF-94DF-EC0A66B91311}">
      <dsp:nvSpPr>
        <dsp:cNvPr id="0" name=""/>
        <dsp:cNvSpPr/>
      </dsp:nvSpPr>
      <dsp:spPr>
        <a:xfrm>
          <a:off x="1517050" y="2537981"/>
          <a:ext cx="302236" cy="30223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9AC02-8A64-4BA1-AA4A-E329EA2C35FB}">
      <dsp:nvSpPr>
        <dsp:cNvPr id="0" name=""/>
        <dsp:cNvSpPr/>
      </dsp:nvSpPr>
      <dsp:spPr>
        <a:xfrm rot="5400000">
          <a:off x="2319545" y="2181335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219B-5A9C-466A-84EF-D144A86975D6}">
      <dsp:nvSpPr>
        <dsp:cNvPr id="0" name=""/>
        <dsp:cNvSpPr/>
      </dsp:nvSpPr>
      <dsp:spPr>
        <a:xfrm>
          <a:off x="2171307" y="2707455"/>
          <a:ext cx="1808479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Implementación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Ejecución del plan de trabajo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Revisión de planos por equipo local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Visitas a la obra funcionarios/as, comunidad y SEREMI (cortesía)</a:t>
          </a:r>
        </a:p>
      </dsp:txBody>
      <dsp:txXfrm>
        <a:off x="2171307" y="2707455"/>
        <a:ext cx="1808479" cy="1404120"/>
      </dsp:txXfrm>
    </dsp:sp>
    <dsp:sp modelId="{0B09F1DA-5B50-4D0B-9AEA-ED149C5753B6}">
      <dsp:nvSpPr>
        <dsp:cNvPr id="0" name=""/>
        <dsp:cNvSpPr/>
      </dsp:nvSpPr>
      <dsp:spPr>
        <a:xfrm>
          <a:off x="3441171" y="2050708"/>
          <a:ext cx="302236" cy="30223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1C645-6339-4D80-80E0-CDFF9AA0B094}">
      <dsp:nvSpPr>
        <dsp:cNvPr id="0" name=""/>
        <dsp:cNvSpPr/>
      </dsp:nvSpPr>
      <dsp:spPr>
        <a:xfrm rot="5400000">
          <a:off x="4280530" y="1696087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CC500-54B7-4CB0-9717-18D40E42629C}">
      <dsp:nvSpPr>
        <dsp:cNvPr id="0" name=""/>
        <dsp:cNvSpPr/>
      </dsp:nvSpPr>
      <dsp:spPr>
        <a:xfrm>
          <a:off x="4102537" y="2226223"/>
          <a:ext cx="1601856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Habilitación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Recepción Municipal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Instalación de equipos/equipamiento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Capacitaciones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Autorización Sanitaria</a:t>
          </a:r>
        </a:p>
      </dsp:txBody>
      <dsp:txXfrm>
        <a:off x="4102537" y="2226223"/>
        <a:ext cx="1601856" cy="1404120"/>
      </dsp:txXfrm>
    </dsp:sp>
    <dsp:sp modelId="{A4864E2E-6EAE-403A-98E3-46268486B5A5}">
      <dsp:nvSpPr>
        <dsp:cNvPr id="0" name=""/>
        <dsp:cNvSpPr/>
      </dsp:nvSpPr>
      <dsp:spPr>
        <a:xfrm>
          <a:off x="5402156" y="1565460"/>
          <a:ext cx="302236" cy="30223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74636-1234-46EB-B583-84B3D47935C1}">
      <dsp:nvSpPr>
        <dsp:cNvPr id="0" name=""/>
        <dsp:cNvSpPr/>
      </dsp:nvSpPr>
      <dsp:spPr>
        <a:xfrm rot="5400000">
          <a:off x="6241515" y="1210839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ED217-422C-45F7-9DA2-DC2B93C0C8D8}">
      <dsp:nvSpPr>
        <dsp:cNvPr id="0" name=""/>
        <dsp:cNvSpPr/>
      </dsp:nvSpPr>
      <dsp:spPr>
        <a:xfrm>
          <a:off x="6063522" y="1740976"/>
          <a:ext cx="1601856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Traslado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Century Gothic" panose="020B0502020202020204" pitchFamily="34" charset="0"/>
            </a:rPr>
            <a:t>Simulacros de traslados y simulación de atención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b="1" kern="1200" dirty="0">
              <a:latin typeface="Century Gothic" panose="020B0502020202020204" pitchFamily="34" charset="0"/>
            </a:rPr>
            <a:t>Traslado a nuevas dependencias</a:t>
          </a:r>
        </a:p>
      </dsp:txBody>
      <dsp:txXfrm>
        <a:off x="6063522" y="1740976"/>
        <a:ext cx="1601856" cy="1404120"/>
      </dsp:txXfrm>
    </dsp:sp>
    <dsp:sp modelId="{A07EC873-1438-43D0-9B92-0F63792C0A01}">
      <dsp:nvSpPr>
        <dsp:cNvPr id="0" name=""/>
        <dsp:cNvSpPr/>
      </dsp:nvSpPr>
      <dsp:spPr>
        <a:xfrm>
          <a:off x="7363141" y="1080213"/>
          <a:ext cx="302236" cy="30223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D0469-0296-44AB-9792-80F57444BE63}">
      <dsp:nvSpPr>
        <dsp:cNvPr id="0" name=""/>
        <dsp:cNvSpPr/>
      </dsp:nvSpPr>
      <dsp:spPr>
        <a:xfrm rot="5400000">
          <a:off x="8202499" y="725592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F492-D29C-40AE-9E39-240C32298676}">
      <dsp:nvSpPr>
        <dsp:cNvPr id="0" name=""/>
        <dsp:cNvSpPr/>
      </dsp:nvSpPr>
      <dsp:spPr>
        <a:xfrm>
          <a:off x="8024506" y="1255728"/>
          <a:ext cx="1601856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Operación Inicial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entury Gothic" panose="020B0502020202020204" pitchFamily="34" charset="0"/>
            </a:rPr>
            <a:t>Atención de pacientes </a:t>
          </a:r>
          <a:endParaRPr lang="es-CL" sz="1200" b="1" kern="1200" dirty="0">
            <a:latin typeface="Century Gothic" panose="020B0502020202020204" pitchFamily="34" charset="0"/>
          </a:endParaRPr>
        </a:p>
      </dsp:txBody>
      <dsp:txXfrm>
        <a:off x="8024506" y="1255728"/>
        <a:ext cx="1601856" cy="1404120"/>
      </dsp:txXfrm>
    </dsp:sp>
    <dsp:sp modelId="{727ED3B8-CB65-48B8-83CA-1EBF71007820}">
      <dsp:nvSpPr>
        <dsp:cNvPr id="0" name=""/>
        <dsp:cNvSpPr/>
      </dsp:nvSpPr>
      <dsp:spPr>
        <a:xfrm>
          <a:off x="9324125" y="594965"/>
          <a:ext cx="302236" cy="30223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AB1B6-45CF-4AD9-B63A-307A7AB43D0E}">
      <dsp:nvSpPr>
        <dsp:cNvPr id="0" name=""/>
        <dsp:cNvSpPr/>
      </dsp:nvSpPr>
      <dsp:spPr>
        <a:xfrm rot="5400000">
          <a:off x="10163484" y="240344"/>
          <a:ext cx="1066305" cy="17743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C23B3-AB57-47D5-A7C5-179DAB5AE553}">
      <dsp:nvSpPr>
        <dsp:cNvPr id="0" name=""/>
        <dsp:cNvSpPr/>
      </dsp:nvSpPr>
      <dsp:spPr>
        <a:xfrm>
          <a:off x="9985491" y="770480"/>
          <a:ext cx="1601856" cy="140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latin typeface="Century Gothic" panose="020B0502020202020204" pitchFamily="34" charset="0"/>
            </a:rPr>
            <a:t>Transición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entury Gothic" panose="020B0502020202020204" pitchFamily="34" charset="0"/>
            </a:rPr>
            <a:t>Operación normal</a:t>
          </a:r>
          <a:endParaRPr lang="es-CL" sz="1200" b="1" kern="1200" dirty="0">
            <a:latin typeface="Century Gothic" panose="020B0502020202020204" pitchFamily="34" charset="0"/>
          </a:endParaRPr>
        </a:p>
      </dsp:txBody>
      <dsp:txXfrm>
        <a:off x="9985491" y="770480"/>
        <a:ext cx="1601856" cy="140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83A8F9-B218-4593-B59C-C7F6BD34DAB5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98D326-421B-4390-A2DD-CEBFD7BAB58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23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D326-421B-4390-A2DD-CEBFD7BAB58D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92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8D326-421B-4390-A2DD-CEBFD7BAB58D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15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8D326-421B-4390-A2DD-CEBFD7BAB58D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5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5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6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96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26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03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0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6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2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59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0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588C-9266-4C96-9F77-97578CB94398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0D18-743B-4FF0-9B8E-23E26911B5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7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87" y="1136183"/>
            <a:ext cx="2325764" cy="10019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336127" y="2490716"/>
            <a:ext cx="28432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Técnico Ampliado  </a:t>
            </a:r>
          </a:p>
          <a:p>
            <a:pPr algn="ctr"/>
            <a:r>
              <a:rPr lang="es-CL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de Mayo 2021</a:t>
            </a:r>
            <a:endParaRPr lang="es-C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PUESTA EN MARCHA HBQP</a:t>
            </a:r>
          </a:p>
          <a:p>
            <a:pPr algn="ctr"/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7" y="146539"/>
            <a:ext cx="498017" cy="4973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0" y="146539"/>
            <a:ext cx="525135" cy="4973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148A32-E414-448B-9AE0-A08A791F8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8" y="5274775"/>
            <a:ext cx="11828373" cy="16300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B1F3B-6B52-4325-BA38-7246F9B39C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1" y="1137590"/>
            <a:ext cx="6473977" cy="397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5C67FB-896A-431E-86AE-6B209D8D8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074" y="3706434"/>
            <a:ext cx="1714810" cy="106034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75896FD-A089-440E-97C9-9EAD279F5192}"/>
              </a:ext>
            </a:extLst>
          </p:cNvPr>
          <p:cNvSpPr/>
          <p:nvPr/>
        </p:nvSpPr>
        <p:spPr>
          <a:xfrm>
            <a:off x="3708337" y="1136183"/>
            <a:ext cx="3539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ankGothic Md BT" panose="020B0807020203060204" pitchFamily="34" charset="0"/>
              </a:rPr>
              <a:t>BIPROVINCIAL</a:t>
            </a:r>
            <a:endParaRPr lang="es-ES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ankGothic Md BT" panose="020B08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1" y="0"/>
            <a:ext cx="10515600" cy="780502"/>
          </a:xfrm>
        </p:spPr>
        <p:txBody>
          <a:bodyPr>
            <a:normAutofit/>
          </a:bodyPr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DEL CAMBIO - CAPACITACION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62F735D3-3653-4990-8A29-12F7FAF0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987851"/>
              </p:ext>
            </p:extLst>
          </p:nvPr>
        </p:nvGraphicFramePr>
        <p:xfrm>
          <a:off x="1090449" y="516088"/>
          <a:ext cx="10515596" cy="622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5252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697962">
                <a:tc>
                  <a:txBody>
                    <a:bodyPr/>
                    <a:lstStyle/>
                    <a:p>
                      <a:r>
                        <a:rPr lang="es-CL" dirty="0"/>
                        <a:t>CAPACITACION EMERGENCIA Y EVACUACION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Inscritos: 1.148      Certificados: 851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Meta a Certificar: 70% Dotación HSMQ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Avance: 74% Dotación HSMQ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Finalización: 31 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1287737">
                <a:tc>
                  <a:txBody>
                    <a:bodyPr/>
                    <a:lstStyle/>
                    <a:p>
                      <a:r>
                        <a:rPr lang="es-CL" dirty="0"/>
                        <a:t>PROGRAMA “CONOCE TU HOSPITAL”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u="sng" dirty="0"/>
                        <a:t>EN SALA (Virtual)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Plazo: 05 Abril al 30 Junio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Avance: 250 funcionarios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u="sng" dirty="0"/>
                        <a:t>VISITAS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Plazo: 1° Junio al 30 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r>
                        <a:rPr lang="es-CL" dirty="0"/>
                        <a:t>PROGRAMA CAPACITACION EQUIPOS MEDICOS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u="sng" dirty="0"/>
                        <a:t>Versión E-learning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dirty="0"/>
                        <a:t>Plataforma Web disponible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Plazo: 17 Mayo al 31 de Agosto (Pendiente el inicio)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u="sng" dirty="0"/>
                        <a:t>Versión Presencial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Inicio: 17 Mayo (HSMQ/EMEI)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07850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r>
                        <a:rPr lang="es-CL" dirty="0"/>
                        <a:t>CAPACITACIONES SACYR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% cursos ejecutados: 90%           Finalización:  13 de Mayo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Material Pedagógico recopilado: 100% grabaciones de cursos + todo el material entregado por relatores (Servidor SSVQ  Z:\13 HBQP\10)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r>
                        <a:rPr lang="es-CL" dirty="0"/>
                        <a:t>PROGRAMA AGENTES DE CAMBIO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Elaboración Curso E-learning: 95%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Inicio Capacitación: 2ª. Semana de 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GESTION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B986AA01-DE46-4AFF-A06F-3A13319A8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76281"/>
              </p:ext>
            </p:extLst>
          </p:nvPr>
        </p:nvGraphicFramePr>
        <p:xfrm>
          <a:off x="838200" y="1481671"/>
          <a:ext cx="10515596" cy="292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5252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861172">
                <a:tc>
                  <a:txBody>
                    <a:bodyPr/>
                    <a:lstStyle/>
                    <a:p>
                      <a:r>
                        <a:rPr lang="es-CL" dirty="0"/>
                        <a:t>MODELOS “APROBADOS” POR MINSAL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Aprobados: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En revisión: 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Por revisar: 4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813052">
                <a:tc>
                  <a:txBody>
                    <a:bodyPr/>
                    <a:lstStyle/>
                    <a:p>
                      <a:r>
                        <a:rPr lang="es-CL" dirty="0"/>
                        <a:t>MODELOS EN FASE DE DISEÑO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SD RRHH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SD Gestión del Cuidado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SDA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8ABFE1-A7F5-491A-BA2A-5AAAABD5E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72386"/>
              </p:ext>
            </p:extLst>
          </p:nvPr>
        </p:nvGraphicFramePr>
        <p:xfrm>
          <a:off x="838200" y="4411640"/>
          <a:ext cx="10515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2770702736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2514333568"/>
                    </a:ext>
                  </a:extLst>
                </a:gridCol>
              </a:tblGrid>
              <a:tr h="813052">
                <a:tc>
                  <a:txBody>
                    <a:bodyPr/>
                    <a:lstStyle/>
                    <a:p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SOLICITUD COMPLEJIZACION DE CAMAS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Enviada a MINSAL por email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6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LICITACIONES</a:t>
            </a:r>
          </a:p>
        </p:txBody>
      </p:sp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F968764F-0FAD-44F5-B714-FF96B9C7D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0992"/>
              </p:ext>
            </p:extLst>
          </p:nvPr>
        </p:nvGraphicFramePr>
        <p:xfrm>
          <a:off x="838204" y="1376046"/>
          <a:ext cx="10515596" cy="330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5252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861172">
                <a:tc>
                  <a:txBody>
                    <a:bodyPr/>
                    <a:lstStyle/>
                    <a:p>
                      <a:r>
                        <a:rPr lang="es-CL" dirty="0"/>
                        <a:t>LICITACIONES PRIORIZADAS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15 Licitaciones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Carta Gantt: 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Licitaciones a cargo del HSMQ (Finaliza II Semestre)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Trato Directo a cargo de la Dirección de Servicio (I Semestre)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128773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5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7B4D10-D97B-4B22-B66C-801AE7BD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9800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9801" cy="16954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18555" y="380774"/>
            <a:ext cx="133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Servicio de Salud</a:t>
            </a:r>
          </a:p>
          <a:p>
            <a:r>
              <a:rPr lang="es-CL" sz="800" dirty="0">
                <a:solidFill>
                  <a:schemeClr val="bg1"/>
                </a:solidFill>
              </a:rPr>
              <a:t>Viña del Mar - Quillota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2275" y="2381680"/>
            <a:ext cx="272786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¡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3907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16E6E-2655-4402-A4D3-3B2BBB7B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261"/>
            <a:ext cx="1880616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1° Set de obras Post Entrega   en MINSAL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347FA8-AD7F-4231-BB24-7C1E75F993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19500" y="635001"/>
          <a:ext cx="7835899" cy="5028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376">
                  <a:extLst>
                    <a:ext uri="{9D8B030D-6E8A-4147-A177-3AD203B41FA5}">
                      <a16:colId xmlns:a16="http://schemas.microsoft.com/office/drawing/2014/main" val="4173883475"/>
                    </a:ext>
                  </a:extLst>
                </a:gridCol>
                <a:gridCol w="2437147">
                  <a:extLst>
                    <a:ext uri="{9D8B030D-6E8A-4147-A177-3AD203B41FA5}">
                      <a16:colId xmlns:a16="http://schemas.microsoft.com/office/drawing/2014/main" val="3117032095"/>
                    </a:ext>
                  </a:extLst>
                </a:gridCol>
                <a:gridCol w="2699376">
                  <a:extLst>
                    <a:ext uri="{9D8B030D-6E8A-4147-A177-3AD203B41FA5}">
                      <a16:colId xmlns:a16="http://schemas.microsoft.com/office/drawing/2014/main" val="479032168"/>
                    </a:ext>
                  </a:extLst>
                </a:gridCol>
              </a:tblGrid>
              <a:tr h="456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CONSULTAS Y PROCEDIMIENTOS ADULTO INFANTIL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Sala de  reuniones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Habilitar en recinto para realizar taco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90494"/>
                  </a:ext>
                </a:extLst>
              </a:tr>
              <a:tr h="20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GESTION DE CAMAS 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BODEGA CAMILLAS 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Habilitar puestos de trabajo. 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59007"/>
                  </a:ext>
                </a:extLst>
              </a:tr>
              <a:tr h="388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CONSULTAS Y PROCEDIMIENTOS ADULTO INFANTIL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E-1-5, E-1-6, E-1-12, E-1-13, E-1-15, E-1-16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Cambiar puertas de batientes a corredera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36476"/>
                  </a:ext>
                </a:extLst>
              </a:tr>
              <a:tr h="38861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ESTERILIZACIÓN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SALA DAN I-S1-20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Instalación de lava fondo doble en SALA DAN.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40458"/>
                  </a:ext>
                </a:extLst>
              </a:tr>
              <a:tr h="27657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90060"/>
                  </a:ext>
                </a:extLst>
              </a:tr>
              <a:tr h="24891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68958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FARMACIA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SALA DISPENSACIÓN H-S1-9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Eliminar tabique central y reubicar carruseles perimetralmente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40129"/>
                  </a:ext>
                </a:extLst>
              </a:tr>
              <a:tr h="27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INFORMÁTICA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Sala de Servidores H-3-7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Instalar nuevos racks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1979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INFORMÁTICA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H-3-2 y H-3-3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Se requiere eliminar tabique para unir recintos señalados.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16748"/>
                  </a:ext>
                </a:extLst>
              </a:tr>
              <a:tr h="365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KINESIOLOGÍA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BODEGA EQUIPOS D-1-17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 Habilitar box NANEAS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78601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KINESIOLOGÍA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D-1-22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Habilitar 2 boxes en área cubículos electro tratamiento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63708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PABELLONES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SALA ATENCIÓN RECIÉN NACIDO J-2-51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Instalar 1 toma completa de gases clínicos adicional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7683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URGENCIA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SALA ESPERA J-1-34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Segregar sala de espera: infantil, mujer, adulto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8805"/>
                  </a:ext>
                </a:extLst>
              </a:tr>
              <a:tr h="290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</a:rPr>
                        <a:t>NIVEL -1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>
                          <a:solidFill>
                            <a:schemeClr val="tx1"/>
                          </a:solidFill>
                          <a:effectLst/>
                        </a:rPr>
                        <a:t>BODEGA EXCLUIDOS K-S1-1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</a:rPr>
                        <a:t>Incorporar lavamanos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4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12191999" cy="768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-4516" y="1751597"/>
            <a:ext cx="3243475" cy="1576271"/>
          </a:xfrm>
        </p:spPr>
        <p:txBody>
          <a:bodyPr>
            <a:noAutofit/>
          </a:bodyPr>
          <a:lstStyle/>
          <a:p>
            <a:pPr algn="ctr"/>
            <a:r>
              <a:rPr lang="es-CL" sz="2400" b="1" dirty="0"/>
              <a:t>INFRAESTRUCTURA</a:t>
            </a:r>
            <a:br>
              <a:rPr lang="es-CL" sz="2400" b="1" dirty="0"/>
            </a:br>
            <a:r>
              <a:rPr lang="es-CL" sz="2400" b="1" dirty="0"/>
              <a:t>PENDIENTES </a:t>
            </a:r>
            <a:br>
              <a:rPr lang="es-CL" sz="2400" b="1" dirty="0"/>
            </a:br>
            <a:br>
              <a:rPr lang="es-CL" sz="2400" b="1" dirty="0"/>
            </a:br>
            <a:b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"/>
          <a:stretch/>
        </p:blipFill>
        <p:spPr>
          <a:xfrm>
            <a:off x="0" y="6086590"/>
            <a:ext cx="12192000" cy="783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298F8A-E7F0-4374-B904-E9EDAF21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92"/>
            <a:ext cx="1856943" cy="799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08A74C-BF0E-4DBF-8CBF-3FC1B89F857F}"/>
              </a:ext>
            </a:extLst>
          </p:cNvPr>
          <p:cNvSpPr txBox="1"/>
          <p:nvPr/>
        </p:nvSpPr>
        <p:spPr>
          <a:xfrm>
            <a:off x="3896031" y="890964"/>
            <a:ext cx="551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POPUESTA DE PERFILES DE PROYECTOS 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1E30F01-BF9C-4D89-A8DD-4F6CD91BCE0A}"/>
              </a:ext>
            </a:extLst>
          </p:cNvPr>
          <p:cNvGraphicFramePr>
            <a:graphicFrameLocks noGrp="1"/>
          </p:cNvGraphicFramePr>
          <p:nvPr/>
        </p:nvGraphicFramePr>
        <p:xfrm>
          <a:off x="3962400" y="1346200"/>
          <a:ext cx="6705601" cy="391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06">
                  <a:extLst>
                    <a:ext uri="{9D8B030D-6E8A-4147-A177-3AD203B41FA5}">
                      <a16:colId xmlns:a16="http://schemas.microsoft.com/office/drawing/2014/main" val="3771273256"/>
                    </a:ext>
                  </a:extLst>
                </a:gridCol>
                <a:gridCol w="1367723">
                  <a:extLst>
                    <a:ext uri="{9D8B030D-6E8A-4147-A177-3AD203B41FA5}">
                      <a16:colId xmlns:a16="http://schemas.microsoft.com/office/drawing/2014/main" val="4101131610"/>
                    </a:ext>
                  </a:extLst>
                </a:gridCol>
                <a:gridCol w="4836472">
                  <a:extLst>
                    <a:ext uri="{9D8B030D-6E8A-4147-A177-3AD203B41FA5}">
                      <a16:colId xmlns:a16="http://schemas.microsoft.com/office/drawing/2014/main" val="2017520746"/>
                    </a:ext>
                  </a:extLst>
                </a:gridCol>
              </a:tblGrid>
              <a:tr h="37898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PRIORIDAD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/>
                </a:tc>
                <a:extLst>
                  <a:ext uri="{0D108BD9-81ED-4DB2-BD59-A6C34878D82A}">
                    <a16:rowId xmlns:a16="http://schemas.microsoft.com/office/drawing/2014/main" val="2849289189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Primera Prioridad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ÁREAS DE DESCANSO PERSONAL NO MEDICO EN TURN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09350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Primera Prioridad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VESTUARIOS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88567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Primera Prioridad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CLUB ESCOLAR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656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Primera Prioridad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DONANTES DE UMT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72622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Segunda Prioridad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HABILITAR AREAS DE HOSPITALIZACION DISPÓNIBLE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79041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Segunda Prioridad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HABILITAR AREA COMPLETA DE HOSPITALIZACION EN EL PISO 6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83355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Tercera Prioridad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TRASLADO DE SCANER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/>
                </a:tc>
                <a:extLst>
                  <a:ext uri="{0D108BD9-81ED-4DB2-BD59-A6C34878D82A}">
                    <a16:rowId xmlns:a16="http://schemas.microsoft.com/office/drawing/2014/main" val="2882774767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Tercera Prioridad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HABILITACION SALA PREPARACION ESTERIL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/>
                </a:tc>
                <a:extLst>
                  <a:ext uri="{0D108BD9-81ED-4DB2-BD59-A6C34878D82A}">
                    <a16:rowId xmlns:a16="http://schemas.microsoft.com/office/drawing/2014/main" val="3071003324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Tercera Prioridad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PLOMADO SALA UPM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/>
                </a:tc>
                <a:extLst>
                  <a:ext uri="{0D108BD9-81ED-4DB2-BD59-A6C34878D82A}">
                    <a16:rowId xmlns:a16="http://schemas.microsoft.com/office/drawing/2014/main" val="328572729"/>
                  </a:ext>
                </a:extLst>
              </a:tr>
              <a:tr h="3532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</a:rPr>
                        <a:t>Tercera Prioridad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LABORATORIO DENTAL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28575" marB="28575" anchor="ctr"/>
                </a:tc>
                <a:extLst>
                  <a:ext uri="{0D108BD9-81ED-4DB2-BD59-A6C34878D82A}">
                    <a16:rowId xmlns:a16="http://schemas.microsoft.com/office/drawing/2014/main" val="1552039304"/>
                  </a:ext>
                </a:extLst>
              </a:tr>
            </a:tbl>
          </a:graphicData>
        </a:graphic>
      </p:graphicFrame>
      <p:sp>
        <p:nvSpPr>
          <p:cNvPr id="2" name="Estrella: 5 puntas 1">
            <a:hlinkClick r:id="rId5" action="ppaction://hlinksldjump"/>
            <a:extLst>
              <a:ext uri="{FF2B5EF4-FFF2-40B4-BE49-F238E27FC236}">
                <a16:creationId xmlns:a16="http://schemas.microsoft.com/office/drawing/2014/main" id="{67185082-AC3B-4233-9347-AB34092C1E39}"/>
              </a:ext>
            </a:extLst>
          </p:cNvPr>
          <p:cNvSpPr/>
          <p:nvPr/>
        </p:nvSpPr>
        <p:spPr>
          <a:xfrm>
            <a:off x="11058144" y="5388864"/>
            <a:ext cx="597408" cy="512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9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7B4D10-D97B-4B22-B66C-801AE7BD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9800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9801" cy="16954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8C6957-BABE-4947-A37F-93A9B8AED71C}"/>
              </a:ext>
            </a:extLst>
          </p:cNvPr>
          <p:cNvSpPr/>
          <p:nvPr/>
        </p:nvSpPr>
        <p:spPr>
          <a:xfrm>
            <a:off x="0" y="2192983"/>
            <a:ext cx="12192000" cy="169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Puesta en Marcha</a:t>
            </a:r>
          </a:p>
          <a:p>
            <a:pPr algn="ctr"/>
            <a:r>
              <a:rPr lang="es-C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Hospital Biprovincial Quillota Petorca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6ECF8A-D677-4FB7-88B1-EEF82F2F0B2F}"/>
              </a:ext>
            </a:extLst>
          </p:cNvPr>
          <p:cNvSpPr/>
          <p:nvPr/>
        </p:nvSpPr>
        <p:spPr>
          <a:xfrm>
            <a:off x="3866920" y="4325475"/>
            <a:ext cx="4329629" cy="3385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20 de Mayo 2021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718555" y="380774"/>
            <a:ext cx="133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Servicio de Salud</a:t>
            </a:r>
          </a:p>
          <a:p>
            <a:r>
              <a:rPr lang="es-CL" sz="800" dirty="0">
                <a:solidFill>
                  <a:schemeClr val="bg1"/>
                </a:solidFill>
              </a:rPr>
              <a:t>Viña del Mar - Quillota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109368" y="1195800"/>
            <a:ext cx="377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ESTADO DE AVANCE</a:t>
            </a:r>
          </a:p>
        </p:txBody>
      </p:sp>
    </p:spTree>
    <p:extLst>
      <p:ext uri="{BB962C8B-B14F-4D97-AF65-F5344CB8AC3E}">
        <p14:creationId xmlns:p14="http://schemas.microsoft.com/office/powerpoint/2010/main" val="20329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7DE38EBC-B45C-426C-A1F9-199EA4B47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172391"/>
              </p:ext>
            </p:extLst>
          </p:nvPr>
        </p:nvGraphicFramePr>
        <p:xfrm>
          <a:off x="132201" y="977834"/>
          <a:ext cx="11591907" cy="519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316014" y="96980"/>
            <a:ext cx="8619330" cy="73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Puesta en Marcha Hospitalaria</a:t>
            </a:r>
            <a:endParaRPr lang="es-C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29582" y="720517"/>
            <a:ext cx="8534269" cy="183928"/>
          </a:xfrm>
          <a:prstGeom prst="rect">
            <a:avLst/>
          </a:prstGeom>
          <a:solidFill>
            <a:srgbClr val="01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006303" y="0"/>
            <a:ext cx="2743200" cy="365125"/>
          </a:xfrm>
        </p:spPr>
        <p:txBody>
          <a:bodyPr/>
          <a:lstStyle/>
          <a:p>
            <a:fld id="{BA12ADFC-4A52-4081-A7EC-ABA5C7B07116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11636613" y="43544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>
                <a:solidFill>
                  <a:prstClr val="black">
                    <a:tint val="75000"/>
                  </a:prstClr>
                </a:solidFill>
              </a:rPr>
              <a:t>de 23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554999-354B-429D-B990-DB5E0764DB4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179308" cy="10708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A804CA-94CE-496D-9E69-E1FCD47A57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9822" t="15380" r="10177" b="5291"/>
          <a:stretch/>
        </p:blipFill>
        <p:spPr>
          <a:xfrm>
            <a:off x="113142" y="2650423"/>
            <a:ext cx="1882754" cy="12715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70E8C2B-A096-4AB5-BA7C-286C304589D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5096" y="1307872"/>
            <a:ext cx="1897556" cy="1148816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AE74721-FF1C-461C-A85B-17E298FC554F}"/>
              </a:ext>
            </a:extLst>
          </p:cNvPr>
          <p:cNvCxnSpPr>
            <a:cxnSpLocks/>
          </p:cNvCxnSpPr>
          <p:nvPr/>
        </p:nvCxnSpPr>
        <p:spPr>
          <a:xfrm flipV="1">
            <a:off x="583096" y="6283717"/>
            <a:ext cx="11166407" cy="413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4A8E23C-6570-41C8-8B6D-F05087C4686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86223" y="2206910"/>
            <a:ext cx="1894974" cy="12633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51A681D-4F15-48A8-94AB-BCFCC1C9779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04833" y="291352"/>
            <a:ext cx="2106357" cy="123221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55A94C6-13F0-4BC7-8269-1B065B193D3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48167" y="3286214"/>
            <a:ext cx="1868903" cy="1399928"/>
          </a:xfrm>
          <a:prstGeom prst="rect">
            <a:avLst/>
          </a:prstGeom>
        </p:spPr>
      </p:pic>
      <p:sp>
        <p:nvSpPr>
          <p:cNvPr id="9" name="Globo: flecha hacia arriba 8">
            <a:extLst>
              <a:ext uri="{FF2B5EF4-FFF2-40B4-BE49-F238E27FC236}">
                <a16:creationId xmlns:a16="http://schemas.microsoft.com/office/drawing/2014/main" id="{E0970562-CB3C-4B7B-84EF-2D873707EB7D}"/>
              </a:ext>
            </a:extLst>
          </p:cNvPr>
          <p:cNvSpPr/>
          <p:nvPr/>
        </p:nvSpPr>
        <p:spPr>
          <a:xfrm>
            <a:off x="3674125" y="5267575"/>
            <a:ext cx="2390662" cy="1020278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HBQP</a:t>
            </a:r>
          </a:p>
        </p:txBody>
      </p:sp>
    </p:spTree>
    <p:extLst>
      <p:ext uri="{BB962C8B-B14F-4D97-AF65-F5344CB8AC3E}">
        <p14:creationId xmlns:p14="http://schemas.microsoft.com/office/powerpoint/2010/main" val="28489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EECEFE08-8420-4C09-9078-14FC0C07D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31622"/>
              </p:ext>
            </p:extLst>
          </p:nvPr>
        </p:nvGraphicFramePr>
        <p:xfrm>
          <a:off x="838204" y="1282261"/>
          <a:ext cx="10515596" cy="507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779">
                  <a:extLst>
                    <a:ext uri="{9D8B030D-6E8A-4147-A177-3AD203B41FA5}">
                      <a16:colId xmlns:a16="http://schemas.microsoft.com/office/drawing/2014/main" val="740149615"/>
                    </a:ext>
                  </a:extLst>
                </a:gridCol>
                <a:gridCol w="6802817">
                  <a:extLst>
                    <a:ext uri="{9D8B030D-6E8A-4147-A177-3AD203B41FA5}">
                      <a16:colId xmlns:a16="http://schemas.microsoft.com/office/drawing/2014/main" val="648531503"/>
                    </a:ext>
                  </a:extLst>
                </a:gridCol>
              </a:tblGrid>
              <a:tr h="59068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718352"/>
                  </a:ext>
                </a:extLst>
              </a:tr>
              <a:tr h="899686">
                <a:tc>
                  <a:txBody>
                    <a:bodyPr/>
                    <a:lstStyle/>
                    <a:p>
                      <a:r>
                        <a:rPr lang="es-CL" dirty="0"/>
                        <a:t>ENTREGA DE OBRA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19 abril se cumplió plazo de 60 días para subsanar observaciones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El 13 de Mayo MOP obras de SACYR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Proyección de entrega al SSVQ 1ª Quincena  Junio.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Procedimiento de Entrega MOP en estudio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386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OBRAS POST RECEPCION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u="sng" dirty="0"/>
                        <a:t>SET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13 Obras revisadas por DIGERA y Monitoreo de Obra MINSAL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12 Aprobadas, 1 pendiente (Club Escolar) </a:t>
                      </a:r>
                      <a:r>
                        <a:rPr lang="es-CL" sz="1600" dirty="0">
                          <a:solidFill>
                            <a:srgbClr val="FF0000"/>
                          </a:solidFill>
                        </a:rPr>
                        <a:t>En espera de Financiamiento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u="sng" dirty="0"/>
                        <a:t>SET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23 Obras asociadas a correcta instalación de Equipos Médicos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100% Aprobadas. </a:t>
                      </a:r>
                      <a:r>
                        <a:rPr lang="es-CL" sz="1600" dirty="0">
                          <a:solidFill>
                            <a:srgbClr val="FF0000"/>
                          </a:solidFill>
                        </a:rPr>
                        <a:t>En espera de Financiamiento</a:t>
                      </a:r>
                      <a:endParaRPr lang="es-CL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u="sng" dirty="0">
                          <a:solidFill>
                            <a:schemeClr val="tx1"/>
                          </a:solidFill>
                        </a:rPr>
                        <a:t>SET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4 Obras adicionales sin financiamiento MINSAL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s-CL" sz="1600" dirty="0"/>
                        <a:t>- </a:t>
                      </a:r>
                      <a:r>
                        <a:rPr lang="es-CL" sz="1600" dirty="0" err="1"/>
                        <a:t>Area</a:t>
                      </a:r>
                      <a:r>
                        <a:rPr lang="es-CL" sz="1600" dirty="0"/>
                        <a:t> descanso conductores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s-CL" sz="1600" dirty="0"/>
                        <a:t>- </a:t>
                      </a:r>
                      <a:r>
                        <a:rPr lang="es-CL" sz="1600" dirty="0" err="1"/>
                        <a:t>Area</a:t>
                      </a:r>
                      <a:r>
                        <a:rPr lang="es-CL" sz="1600" dirty="0"/>
                        <a:t> descanso personal en formación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s-CL" sz="1600" dirty="0"/>
                        <a:t>- Unidad Gestión de Traslado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es-CL" sz="1600" dirty="0"/>
                        <a:t>- Rotulación de puertas (codificación de recintos)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656199"/>
                  </a:ext>
                </a:extLst>
              </a:tr>
            </a:tbl>
          </a:graphicData>
        </a:graphic>
      </p:graphicFrame>
      <p:sp>
        <p:nvSpPr>
          <p:cNvPr id="4" name="Estrella: 5 puntas 3">
            <a:hlinkClick r:id="rId2" action="ppaction://hlinksldjump"/>
            <a:extLst>
              <a:ext uri="{FF2B5EF4-FFF2-40B4-BE49-F238E27FC236}">
                <a16:creationId xmlns:a16="http://schemas.microsoft.com/office/drawing/2014/main" id="{7D62CB9E-884F-47E5-B071-338F6A7B8C50}"/>
              </a:ext>
            </a:extLst>
          </p:cNvPr>
          <p:cNvSpPr/>
          <p:nvPr/>
        </p:nvSpPr>
        <p:spPr>
          <a:xfrm>
            <a:off x="11353800" y="5998464"/>
            <a:ext cx="411480" cy="4944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44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Y EQUIPAMIENTO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1FC42B7-9567-4A64-BE68-DA6BCCFD5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71840"/>
              </p:ext>
            </p:extLst>
          </p:nvPr>
        </p:nvGraphicFramePr>
        <p:xfrm>
          <a:off x="838204" y="1227825"/>
          <a:ext cx="105155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1808608">
                <a:tc>
                  <a:txBody>
                    <a:bodyPr/>
                    <a:lstStyle/>
                    <a:p>
                      <a:r>
                        <a:rPr lang="es-CL" sz="1600" dirty="0"/>
                        <a:t>GESTION DE COMPRA EQUIPOS Y EQUIPAMIENTO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dirty="0"/>
                        <a:t>Equipos y Equipamiento NTB</a:t>
                      </a:r>
                      <a:r>
                        <a:rPr lang="es-CL" sz="1600" dirty="0"/>
                        <a:t>: 96% de ítems enviados</a:t>
                      </a:r>
                      <a:r>
                        <a:rPr lang="es-CL" sz="1600" baseline="0" dirty="0"/>
                        <a:t> a Abastecimiento para tramitación de compra. </a:t>
                      </a:r>
                      <a:endParaRPr lang="es-CL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dirty="0"/>
                        <a:t>Equipamiento con Instalación en Obra</a:t>
                      </a:r>
                      <a:r>
                        <a:rPr lang="es-CL" sz="1600" dirty="0"/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92% de Equipos Recepcionados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600" dirty="0"/>
                        <a:t>Campanas de extracción en espera de definición Obras Post Recepción.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600" dirty="0"/>
                        <a:t>RX Osteopulmonar en toma de razón contraloría.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L" sz="1600" b="1" dirty="0"/>
                        <a:t>Mobiliario: </a:t>
                      </a:r>
                      <a:r>
                        <a:rPr lang="es-CL" sz="1600" dirty="0"/>
                        <a:t>95% de ítems</a:t>
                      </a:r>
                      <a:r>
                        <a:rPr lang="es-CL" sz="1600" baseline="0" dirty="0"/>
                        <a:t> </a:t>
                      </a:r>
                      <a:r>
                        <a:rPr lang="es-CL" sz="1600" dirty="0"/>
                        <a:t>enviados</a:t>
                      </a:r>
                      <a:r>
                        <a:rPr lang="es-CL" sz="1600" baseline="0" dirty="0"/>
                        <a:t> a Abastecimiento para tramitación de compra. 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1300222">
                <a:tc>
                  <a:txBody>
                    <a:bodyPr/>
                    <a:lstStyle/>
                    <a:p>
                      <a:r>
                        <a:rPr lang="es-CL" sz="1600" dirty="0"/>
                        <a:t>RECEPCION DE EQUIPOS DE HOSPITALIZACION Y UPC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Catres Hospitalización y UPC (236): Mayo-Junio (Proceso Contraloría)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Monitores Hospitalización: Agosto (*)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Monitores UPC: Julio (Proceso Contraloría)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Ventiladores: Octubre (*)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Carro Procedimiento: Agosto 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  <a:tr h="822094">
                <a:tc>
                  <a:txBody>
                    <a:bodyPr/>
                    <a:lstStyle/>
                    <a:p>
                      <a:r>
                        <a:rPr lang="es-CL" sz="1600" dirty="0"/>
                        <a:t>PRUEBA DE EQUIPOS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Columnas de Gases: Abril-Mayo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Autoclaves: Ejecutadas las</a:t>
                      </a:r>
                      <a:r>
                        <a:rPr lang="es-CL" sz="1600" baseline="0" dirty="0"/>
                        <a:t> pruebas para la Inscripción en la SEREMI.</a:t>
                      </a:r>
                      <a:endParaRPr lang="es-CL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Imagenología: Julio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9082"/>
                  </a:ext>
                </a:extLst>
              </a:tr>
            </a:tbl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0C6A1F0-D267-4134-89D7-9C2301234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8" y="6454587"/>
            <a:ext cx="7888942" cy="2602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b="1" dirty="0"/>
              <a:t>*</a:t>
            </a:r>
            <a:r>
              <a:rPr lang="es-CL" dirty="0"/>
              <a:t>Equipos en Proceso de Licitación, tiempo estimado por calendario de compra Mercado Público.</a:t>
            </a:r>
          </a:p>
        </p:txBody>
      </p:sp>
    </p:spTree>
    <p:extLst>
      <p:ext uri="{BB962C8B-B14F-4D97-AF65-F5344CB8AC3E}">
        <p14:creationId xmlns:p14="http://schemas.microsoft.com/office/powerpoint/2010/main" val="6173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1FC42B7-9567-4A64-BE68-DA6BCCFD5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62474"/>
              </p:ext>
            </p:extLst>
          </p:nvPr>
        </p:nvGraphicFramePr>
        <p:xfrm>
          <a:off x="838200" y="1334005"/>
          <a:ext cx="10515596" cy="544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1004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AUT. SANITARIA LOCAL E INSTALACIONES</a:t>
                      </a:r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Carpetas entregadas a SEREMI: 10 unidades clínicas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 la espera de la subsanación de 384 </a:t>
                      </a:r>
                      <a:r>
                        <a:rPr lang="es-CL" dirty="0" err="1"/>
                        <a:t>Obs</a:t>
                      </a:r>
                      <a:r>
                        <a:rPr lang="es-CL" dirty="0"/>
                        <a:t>. Por parte de SACYR para gestionar visitas de SEREMI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AUT. SANITARIA DE FUNCIONAMIENTO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70% de Avance en preparación de carpetas unidades Alimentación, SEDILE-CEFE y Jardín infantil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dirty="0"/>
                        <a:t>60% de Avance en preparación de carpetas unidades clínicas y de apoyo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dirty="0"/>
                        <a:t>Fecha entrega Carpetas a SEREMI: 1era semana de Junio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dirty="0"/>
                        <a:t>Pendiente elaboración carpetas Diálisis, UCEP y </a:t>
                      </a:r>
                      <a:r>
                        <a:rPr lang="es-CL" dirty="0" err="1"/>
                        <a:t>Hosp</a:t>
                      </a:r>
                      <a:r>
                        <a:rPr lang="es-CL" dirty="0"/>
                        <a:t>. Día  S. Mental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Gestión y revisión certificaciones operadores caldera y autoclave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Revisión Ficha de fiscalización condiciones generales de salud 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dirty="0"/>
                        <a:t>      seguridad en el trabajo que evalúa cumplimiento del D.S </a:t>
                      </a:r>
                      <a:r>
                        <a:rPr lang="es-MX" dirty="0" err="1"/>
                        <a:t>N°</a:t>
                      </a:r>
                      <a:r>
                        <a:rPr lang="es-MX" dirty="0"/>
                        <a:t> 594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PROYECCION AUT. SANITARIA (</a:t>
                      </a:r>
                      <a:r>
                        <a:rPr lang="es-CL"/>
                        <a:t>considera equipamiento </a:t>
                      </a:r>
                      <a:r>
                        <a:rPr lang="es-CL" dirty="0"/>
                        <a:t>e implementación)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Hospitalización: Octubre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UPC: Octubre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UEA/UEI/UEGO: Octubre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Unidades de Apoyo: Octubre (Nov: Laboratorio y A. Patológica)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CF0E9D56-1CC7-49A6-BCC4-BFE6C002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323085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AUTORIZACION SANITARIA Y CALIDAD</a:t>
            </a:r>
          </a:p>
        </p:txBody>
      </p:sp>
    </p:spTree>
    <p:extLst>
      <p:ext uri="{BB962C8B-B14F-4D97-AF65-F5344CB8AC3E}">
        <p14:creationId xmlns:p14="http://schemas.microsoft.com/office/powerpoint/2010/main" val="30817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DE LA INFORMACIÓN (TICS)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5A98FF4-EC5F-4F17-9D9B-266CBBB54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04339"/>
              </p:ext>
            </p:extLst>
          </p:nvPr>
        </p:nvGraphicFramePr>
        <p:xfrm>
          <a:off x="964325" y="1376046"/>
          <a:ext cx="10515596" cy="494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5252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990567">
                <a:tc>
                  <a:txBody>
                    <a:bodyPr/>
                    <a:lstStyle/>
                    <a:p>
                      <a:r>
                        <a:rPr lang="es-CL" dirty="0"/>
                        <a:t>CONECTIVIDAD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Inicio de trabajos de Equipo ENTEL: 22 de Marzo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Finalización: 1era semana de Julio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Iluminación Edificio con Internet: 1° Julio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1287737">
                <a:tc>
                  <a:txBody>
                    <a:bodyPr/>
                    <a:lstStyle/>
                    <a:p>
                      <a:r>
                        <a:rPr lang="es-CL" dirty="0"/>
                        <a:t>PUNTOS DE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Levantamiento de 300 </a:t>
                      </a:r>
                      <a:r>
                        <a:rPr lang="es-CL" dirty="0" err="1"/>
                        <a:t>Ptos</a:t>
                      </a:r>
                      <a:r>
                        <a:rPr lang="es-CL" dirty="0"/>
                        <a:t>. Red incluidos en </a:t>
                      </a:r>
                      <a:r>
                        <a:rPr lang="es-CL" dirty="0" err="1"/>
                        <a:t>Ppto</a:t>
                      </a:r>
                      <a:r>
                        <a:rPr lang="es-CL" dirty="0"/>
                        <a:t>. Puesta en Marcha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Nueva revisión indica brecha de 624 puntos de datos: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Trabajo con unidades actuales y planos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No incluye áreas administrativas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Revisión en terreno inicia en Mayo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r>
                        <a:rPr lang="es-CL" dirty="0"/>
                        <a:t>EQUIPAMIENTO (PC, Impresoras)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Gestión de Compra: Por Compra Coordinada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Fecha de Entrega: 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07850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r>
                        <a:rPr lang="es-CL" dirty="0"/>
                        <a:t>INSTALACION RACK SALA DE SERVIDORES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Aprobado por Monitoreo de Obra (Obra Post Recepción)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8652B501-A973-40F5-A597-9C587EEBE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4379"/>
              </p:ext>
            </p:extLst>
          </p:nvPr>
        </p:nvGraphicFramePr>
        <p:xfrm>
          <a:off x="922282" y="1304098"/>
          <a:ext cx="10515596" cy="462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1004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BRECHA  DE CARGOS VALIDADAS POR MINSAL</a:t>
                      </a:r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15.076: En evaluación por MINSAL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19.664: En evaluación por MINSAL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18.834: En elaboración, entrega 1era semana Junio al MINSAL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ENTREGA DE CARGOS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Decreto </a:t>
                      </a:r>
                      <a:r>
                        <a:rPr lang="es-CL" dirty="0" err="1"/>
                        <a:t>N°</a:t>
                      </a:r>
                      <a:r>
                        <a:rPr lang="es-CL" dirty="0"/>
                        <a:t> 31/2019: 20 cargos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Decreto N°21/ 2020: 89 cargos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Decreto 2021: Información verbal a confirmar por Decreto: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18.834: 268 cargos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19.664: 12,5 cargos 44 </a:t>
                      </a:r>
                      <a:r>
                        <a:rPr lang="es-CL" dirty="0" err="1"/>
                        <a:t>hrs</a:t>
                      </a:r>
                      <a:r>
                        <a:rPr lang="es-CL" dirty="0"/>
                        <a:t>. (550 </a:t>
                      </a:r>
                      <a:r>
                        <a:rPr lang="es-CL" dirty="0" err="1"/>
                        <a:t>hrs</a:t>
                      </a:r>
                      <a:r>
                        <a:rPr lang="es-CL" dirty="0"/>
                        <a:t>.)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Ley 15.076: 30 cargos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CIERRE DE BRECHAS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75% avance en cierre de brechas Decretos 31 y 21.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dirty="0"/>
                        <a:t>14 cargos para estrategia </a:t>
                      </a:r>
                      <a:r>
                        <a:rPr lang="es-CL" dirty="0" err="1"/>
                        <a:t>Covid</a:t>
                      </a:r>
                      <a:r>
                        <a:rPr lang="es-CL" dirty="0"/>
                        <a:t> liberados para 1° julio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Contratación de 4 Ingenieros para Operaciones (abril)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9C4E4A-1C2C-42D7-933B-C2C5C82BC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09051"/>
              </p:ext>
            </p:extLst>
          </p:nvPr>
        </p:nvGraphicFramePr>
        <p:xfrm>
          <a:off x="922282" y="5928942"/>
          <a:ext cx="105155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2685155966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757105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ORGANIGRAMA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Resolución, construido según Modelos de Gestión.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0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71919-58BD-4041-8694-C554F5ED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2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E00EEAD6-420A-42DC-ADF6-7C7C70E8B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29145"/>
              </p:ext>
            </p:extLst>
          </p:nvPr>
        </p:nvGraphicFramePr>
        <p:xfrm>
          <a:off x="932793" y="1770468"/>
          <a:ext cx="10515596" cy="243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07">
                  <a:extLst>
                    <a:ext uri="{9D8B030D-6E8A-4147-A177-3AD203B41FA5}">
                      <a16:colId xmlns:a16="http://schemas.microsoft.com/office/drawing/2014/main" val="3310348274"/>
                    </a:ext>
                  </a:extLst>
                </a:gridCol>
                <a:gridCol w="6876389">
                  <a:extLst>
                    <a:ext uri="{9D8B030D-6E8A-4147-A177-3AD203B41FA5}">
                      <a16:colId xmlns:a16="http://schemas.microsoft.com/office/drawing/2014/main" val="1606326238"/>
                    </a:ext>
                  </a:extLst>
                </a:gridCol>
              </a:tblGrid>
              <a:tr h="51004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HITOS RELEVANTES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ESTADO DE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02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PPTO. PUESTA EN MARCHA</a:t>
                      </a:r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HSMQ entregó PPTO. con algunos ajustes.     </a:t>
                      </a:r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M$11.563.0356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envió al MINSAL el 23 de abril.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PPTO. INCREMENTAL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En elaboración en Hospital San Martín de Quillota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3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2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8226</TotalTime>
  <Words>1348</Words>
  <Application>Microsoft Office PowerPoint</Application>
  <PresentationFormat>Panorámica</PresentationFormat>
  <Paragraphs>273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BankGothic Md BT</vt:lpstr>
      <vt:lpstr>Calibri</vt:lpstr>
      <vt:lpstr>Calibri Light</vt:lpstr>
      <vt:lpstr>Century Gothic</vt:lpstr>
      <vt:lpstr>Corbel</vt:lpstr>
      <vt:lpstr>Wingdings</vt:lpstr>
      <vt:lpstr>Tema de Office</vt:lpstr>
      <vt:lpstr>Presentación de PowerPoint</vt:lpstr>
      <vt:lpstr>Presentación de PowerPoint</vt:lpstr>
      <vt:lpstr>Presentación de PowerPoint</vt:lpstr>
      <vt:lpstr>INFRAESTRUCTURA</vt:lpstr>
      <vt:lpstr>EQUIPOS Y EQUIPAMIENTO</vt:lpstr>
      <vt:lpstr>AUTORIZACION SANITARIA Y CALIDAD</vt:lpstr>
      <vt:lpstr>TECNOLOGÍAS DE LA INFORMACIÓN (TICS)</vt:lpstr>
      <vt:lpstr>RECURSOS HUMANOS</vt:lpstr>
      <vt:lpstr>PRESUPUESTO</vt:lpstr>
      <vt:lpstr>GESTION DEL CAMBIO - CAPACITACION</vt:lpstr>
      <vt:lpstr>MODELOS DE GESTION</vt:lpstr>
      <vt:lpstr>LICITACIONES</vt:lpstr>
      <vt:lpstr>Presentación de PowerPoint</vt:lpstr>
      <vt:lpstr>1° Set de obras Post Entrega   en MINSAL </vt:lpstr>
      <vt:lpstr>INFRAESTRUCTURA PENDIENTES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NACIONAL DE BUENAS PRACTICAS EN PUESTA EN MARCHA HOSPITALARIA</dc:title>
  <dc:creator>Philippe Pons</dc:creator>
  <cp:lastModifiedBy>director</cp:lastModifiedBy>
  <cp:revision>427</cp:revision>
  <cp:lastPrinted>2020-12-18T15:06:17Z</cp:lastPrinted>
  <dcterms:created xsi:type="dcterms:W3CDTF">2019-05-07T16:35:25Z</dcterms:created>
  <dcterms:modified xsi:type="dcterms:W3CDTF">2021-05-25T11:48:01Z</dcterms:modified>
</cp:coreProperties>
</file>